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266" r:id="rId3"/>
    <p:sldId id="270" r:id="rId4"/>
    <p:sldId id="269" r:id="rId5"/>
    <p:sldId id="267" r:id="rId6"/>
    <p:sldId id="265" r:id="rId7"/>
    <p:sldId id="262" r:id="rId8"/>
    <p:sldId id="264" r:id="rId9"/>
    <p:sldId id="263" r:id="rId10"/>
    <p:sldId id="261" r:id="rId11"/>
    <p:sldId id="260" r:id="rId12"/>
    <p:sldId id="259" r:id="rId13"/>
    <p:sldId id="258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086B11-B95A-4CEE-6B5D-4F378F362BA4}" v="72" dt="2023-03-07T11:26:44.562"/>
    <p1510:client id="{8E5537C9-7384-584B-BD8B-188EE6575865}" v="6" dt="2023-03-07T11:16:22.164"/>
    <p1510:client id="{932C2992-8542-F37A-7C57-C1088A931F28}" v="33" dt="2023-03-07T10:55:33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0AE61-D73B-405F-BFC3-F5F1F6FBDE5C}" type="datetimeFigureOut">
              <a:t>24/5/2023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86268-19C8-457B-A460-8F5D7EB6810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Exposicion</a:t>
            </a:r>
            <a:r>
              <a:rPr lang="en-US">
                <a:cs typeface="Calibri"/>
              </a:rPr>
              <a:t> de </a:t>
            </a:r>
            <a:r>
              <a:rPr lang="en-US" err="1">
                <a:cs typeface="Calibri"/>
              </a:rPr>
              <a:t>fluidos</a:t>
            </a:r>
            <a:r>
              <a:rPr lang="en-US">
                <a:cs typeface="Calibri"/>
              </a:rPr>
              <a:t> al personal y </a:t>
            </a:r>
            <a:r>
              <a:rPr lang="en-US" err="1">
                <a:cs typeface="Calibri"/>
              </a:rPr>
              <a:t>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entorno</a:t>
            </a:r>
          </a:p>
          <a:p>
            <a:r>
              <a:rPr lang="en-US" b="1"/>
              <a:t>Zona </a:t>
            </a:r>
            <a:r>
              <a:rPr lang="en-US" b="1" err="1"/>
              <a:t>asistencial</a:t>
            </a:r>
            <a:r>
              <a:rPr lang="en-US" b="1"/>
              <a:t>:</a:t>
            </a:r>
            <a:endParaRPr lang="en-US"/>
          </a:p>
          <a:p>
            <a:r>
              <a:rPr lang="en-US"/>
              <a:t>   </a:t>
            </a:r>
            <a:r>
              <a:rPr lang="en-US" err="1"/>
              <a:t>Todas</a:t>
            </a:r>
            <a:r>
              <a:rPr lang="en-US"/>
              <a:t> las superficies que se </a:t>
            </a:r>
            <a:r>
              <a:rPr lang="en-US" err="1"/>
              <a:t>encuentran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zona </a:t>
            </a:r>
            <a:r>
              <a:rPr lang="en-US" err="1"/>
              <a:t>asistencial</a:t>
            </a:r>
            <a:r>
              <a:rPr lang="en-US"/>
              <a:t> al exterior de la zonal del </a:t>
            </a:r>
            <a:r>
              <a:rPr lang="en-US" err="1"/>
              <a:t>paciente</a:t>
            </a:r>
            <a:endParaRPr lang="en-US" err="1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Los puntos </a:t>
            </a:r>
            <a:r>
              <a:rPr lang="en-US" err="1"/>
              <a:t>críticos</a:t>
            </a:r>
            <a:r>
              <a:rPr lang="en-US"/>
              <a:t> se </a:t>
            </a:r>
            <a:r>
              <a:rPr lang="en-US" err="1"/>
              <a:t>asocian</a:t>
            </a:r>
            <a:r>
              <a:rPr lang="en-US"/>
              <a:t> al </a:t>
            </a:r>
            <a:r>
              <a:rPr lang="en-US" err="1"/>
              <a:t>riesgo</a:t>
            </a:r>
            <a:r>
              <a:rPr lang="en-US"/>
              <a:t> de </a:t>
            </a:r>
            <a:r>
              <a:rPr lang="en-US" err="1"/>
              <a:t>infección</a:t>
            </a:r>
            <a:endParaRPr lang="en-US" err="1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Corresponden</a:t>
            </a:r>
            <a:r>
              <a:rPr lang="en-US"/>
              <a:t> a zonas del </a:t>
            </a:r>
            <a:r>
              <a:rPr lang="en-US" err="1"/>
              <a:t>cuerpo</a:t>
            </a:r>
            <a:r>
              <a:rPr lang="en-US"/>
              <a:t> o </a:t>
            </a:r>
            <a:r>
              <a:rPr lang="en-US" err="1"/>
              <a:t>dispositivos</a:t>
            </a:r>
            <a:r>
              <a:rPr lang="en-US"/>
              <a:t> </a:t>
            </a:r>
            <a:r>
              <a:rPr lang="en-US" err="1"/>
              <a:t>médicos</a:t>
            </a:r>
            <a:r>
              <a:rPr lang="en-US"/>
              <a:t> que </a:t>
            </a:r>
            <a:r>
              <a:rPr lang="en-US" err="1"/>
              <a:t>han</a:t>
            </a:r>
            <a:r>
              <a:rPr lang="en-US"/>
              <a:t> de </a:t>
            </a:r>
            <a:r>
              <a:rPr lang="en-US" err="1"/>
              <a:t>protegerse</a:t>
            </a:r>
            <a:r>
              <a:rPr lang="en-US"/>
              <a:t> </a:t>
            </a:r>
            <a:r>
              <a:rPr lang="en-US" err="1"/>
              <a:t>frente</a:t>
            </a:r>
            <a:r>
              <a:rPr lang="en-US"/>
              <a:t> a </a:t>
            </a:r>
            <a:r>
              <a:rPr lang="en-US" err="1"/>
              <a:t>gérmenes</a:t>
            </a:r>
            <a:r>
              <a:rPr lang="en-US"/>
              <a:t> </a:t>
            </a:r>
            <a:r>
              <a:rPr lang="en-US" err="1"/>
              <a:t>patógenos</a:t>
            </a:r>
            <a:r>
              <a:rPr lang="en-US"/>
              <a:t> (puntos </a:t>
            </a:r>
            <a:r>
              <a:rPr lang="en-US" err="1"/>
              <a:t>críticos</a:t>
            </a:r>
            <a:r>
              <a:rPr lang="en-US"/>
              <a:t> con </a:t>
            </a:r>
            <a:r>
              <a:rPr lang="en-US" err="1"/>
              <a:t>riesgo</a:t>
            </a:r>
            <a:r>
              <a:rPr lang="en-US"/>
              <a:t> </a:t>
            </a:r>
            <a:r>
              <a:rPr lang="en-US" err="1"/>
              <a:t>infeccioso</a:t>
            </a:r>
            <a:r>
              <a:rPr lang="en-US"/>
              <a:t> para </a:t>
            </a:r>
            <a:r>
              <a:rPr lang="en-US" err="1"/>
              <a:t>el</a:t>
            </a:r>
            <a:r>
              <a:rPr lang="en-US"/>
              <a:t> </a:t>
            </a:r>
            <a:r>
              <a:rPr lang="en-US" err="1"/>
              <a:t>paciente</a:t>
            </a:r>
            <a:r>
              <a:rPr lang="en-US"/>
              <a:t>), o a zonas del </a:t>
            </a:r>
            <a:r>
              <a:rPr lang="en-US" err="1"/>
              <a:t>cuerpo</a:t>
            </a:r>
            <a:r>
              <a:rPr lang="en-US"/>
              <a:t> o </a:t>
            </a:r>
            <a:r>
              <a:rPr lang="en-US" err="1"/>
              <a:t>dispositivos</a:t>
            </a:r>
            <a:r>
              <a:rPr lang="en-US"/>
              <a:t> </a:t>
            </a:r>
            <a:r>
              <a:rPr lang="en-US" err="1"/>
              <a:t>médicos</a:t>
            </a:r>
            <a:r>
              <a:rPr lang="en-US"/>
              <a:t> con </a:t>
            </a:r>
            <a:r>
              <a:rPr lang="en-US" err="1"/>
              <a:t>riesgo</a:t>
            </a:r>
            <a:r>
              <a:rPr lang="en-US"/>
              <a:t> </a:t>
            </a:r>
            <a:r>
              <a:rPr lang="en-US" err="1"/>
              <a:t>potencial</a:t>
            </a:r>
            <a:r>
              <a:rPr lang="en-US"/>
              <a:t> de que la mano </a:t>
            </a:r>
            <a:r>
              <a:rPr lang="en-US" err="1"/>
              <a:t>sufra</a:t>
            </a:r>
            <a:r>
              <a:rPr lang="en-US"/>
              <a:t> </a:t>
            </a:r>
            <a:r>
              <a:rPr lang="en-US" err="1"/>
              <a:t>una</a:t>
            </a:r>
            <a:r>
              <a:rPr lang="en-US"/>
              <a:t> </a:t>
            </a:r>
            <a:r>
              <a:rPr lang="en-US" err="1"/>
              <a:t>exposición</a:t>
            </a:r>
            <a:r>
              <a:rPr lang="en-US"/>
              <a:t> a </a:t>
            </a:r>
            <a:r>
              <a:rPr lang="en-US" err="1"/>
              <a:t>fluidos</a:t>
            </a:r>
            <a:r>
              <a:rPr lang="en-US"/>
              <a:t> </a:t>
            </a:r>
            <a:r>
              <a:rPr lang="en-US" err="1"/>
              <a:t>corporales</a:t>
            </a:r>
            <a:r>
              <a:rPr lang="en-US"/>
              <a:t> y </a:t>
            </a:r>
            <a:r>
              <a:rPr lang="en-US" err="1"/>
              <a:t>patógenos</a:t>
            </a:r>
            <a:r>
              <a:rPr lang="en-US"/>
              <a:t> </a:t>
            </a:r>
            <a:r>
              <a:rPr lang="en-US" err="1"/>
              <a:t>hemotransmisibles</a:t>
            </a:r>
            <a:r>
              <a:rPr lang="en-US"/>
              <a:t> (puntos </a:t>
            </a:r>
            <a:r>
              <a:rPr lang="en-US" err="1"/>
              <a:t>críticos</a:t>
            </a:r>
            <a:r>
              <a:rPr lang="en-US"/>
              <a:t> con </a:t>
            </a:r>
            <a:r>
              <a:rPr lang="en-US" err="1"/>
              <a:t>riesgo</a:t>
            </a:r>
            <a:r>
              <a:rPr lang="en-US"/>
              <a:t> de </a:t>
            </a:r>
            <a:r>
              <a:rPr lang="en-US" err="1"/>
              <a:t>exposición</a:t>
            </a:r>
            <a:r>
              <a:rPr lang="en-US"/>
              <a:t> a </a:t>
            </a:r>
            <a:r>
              <a:rPr lang="en-US" err="1"/>
              <a:t>fluidos</a:t>
            </a:r>
            <a:r>
              <a:rPr lang="en-US"/>
              <a:t> </a:t>
            </a:r>
            <a:r>
              <a:rPr lang="en-US" err="1"/>
              <a:t>corporales</a:t>
            </a:r>
            <a:r>
              <a:rPr lang="en-US"/>
              <a:t>)</a:t>
            </a:r>
            <a:endParaRPr lang="en-US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Ambos </a:t>
            </a:r>
            <a:r>
              <a:rPr lang="en-US" err="1"/>
              <a:t>tipos</a:t>
            </a:r>
            <a:r>
              <a:rPr lang="en-US"/>
              <a:t> de </a:t>
            </a:r>
            <a:r>
              <a:rPr lang="en-US" err="1"/>
              <a:t>riesgo</a:t>
            </a:r>
            <a:r>
              <a:rPr lang="en-US"/>
              <a:t> </a:t>
            </a:r>
            <a:r>
              <a:rPr lang="en-US" err="1"/>
              <a:t>pueden</a:t>
            </a:r>
            <a:r>
              <a:rPr lang="en-US"/>
              <a:t> </a:t>
            </a:r>
            <a:r>
              <a:rPr lang="en-US" err="1"/>
              <a:t>producirse</a:t>
            </a:r>
            <a:r>
              <a:rPr lang="en-US"/>
              <a:t> </a:t>
            </a:r>
            <a:r>
              <a:rPr lang="en-US" err="1"/>
              <a:t>simultáneamente</a:t>
            </a:r>
            <a:r>
              <a:rPr lang="en-US"/>
              <a:t>.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6A624-3C5D-4814-8A33-2E9B85CF43CE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4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Se </a:t>
            </a:r>
            <a:r>
              <a:rPr lang="en-US" b="1" err="1"/>
              <a:t>desplazan</a:t>
            </a:r>
            <a:r>
              <a:rPr lang="en-US" b="1"/>
              <a:t> de </a:t>
            </a:r>
            <a:r>
              <a:rPr lang="en-US" b="1" err="1"/>
              <a:t>una</a:t>
            </a:r>
            <a:r>
              <a:rPr lang="en-US" b="1"/>
              <a:t> zona </a:t>
            </a:r>
            <a:r>
              <a:rPr lang="en-US" b="1" err="1"/>
              <a:t>espacial</a:t>
            </a:r>
            <a:r>
              <a:rPr lang="en-US" b="1"/>
              <a:t> a </a:t>
            </a:r>
            <a:r>
              <a:rPr lang="en-US" b="1" err="1"/>
              <a:t>otra</a:t>
            </a:r>
            <a:r>
              <a:rPr lang="en-US"/>
              <a:t> (del </a:t>
            </a:r>
            <a:r>
              <a:rPr lang="en-US" err="1"/>
              <a:t>área</a:t>
            </a:r>
            <a:r>
              <a:rPr lang="en-US"/>
              <a:t> de </a:t>
            </a:r>
            <a:r>
              <a:rPr lang="en-US" err="1"/>
              <a:t>asistencia</a:t>
            </a:r>
            <a:r>
              <a:rPr lang="en-US"/>
              <a:t> a la zona del </a:t>
            </a:r>
            <a:r>
              <a:rPr lang="en-US" err="1"/>
              <a:t>paciente</a:t>
            </a:r>
            <a:r>
              <a:rPr lang="en-US"/>
              <a:t> y </a:t>
            </a:r>
            <a:r>
              <a:rPr lang="en-US" err="1"/>
              <a:t>viceversa</a:t>
            </a:r>
            <a:r>
              <a:rPr lang="en-US"/>
              <a:t>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O de un punto </a:t>
            </a:r>
            <a:r>
              <a:rPr lang="en-US" b="1" err="1"/>
              <a:t>crítico</a:t>
            </a:r>
            <a:r>
              <a:rPr lang="en-US" b="1"/>
              <a:t> a </a:t>
            </a:r>
            <a:r>
              <a:rPr lang="en-US" b="1" err="1"/>
              <a:t>otro</a:t>
            </a:r>
            <a:r>
              <a:rPr lang="en-US" b="1"/>
              <a:t> punto del </a:t>
            </a:r>
            <a:r>
              <a:rPr lang="en-US" b="1" err="1"/>
              <a:t>cuerpo</a:t>
            </a:r>
            <a:r>
              <a:rPr lang="en-US" b="1"/>
              <a:t> </a:t>
            </a:r>
            <a:r>
              <a:rPr lang="en-US" b="1" err="1"/>
              <a:t>en</a:t>
            </a:r>
            <a:r>
              <a:rPr lang="en-US" b="1"/>
              <a:t> </a:t>
            </a:r>
            <a:r>
              <a:rPr lang="en-US" b="1" err="1"/>
              <a:t>el</a:t>
            </a:r>
            <a:r>
              <a:rPr lang="en-US" b="1"/>
              <a:t> </a:t>
            </a:r>
            <a:r>
              <a:rPr lang="en-US" b="1" err="1"/>
              <a:t>mismo</a:t>
            </a:r>
            <a:r>
              <a:rPr lang="en-US" b="1"/>
              <a:t> </a:t>
            </a:r>
            <a:r>
              <a:rPr lang="en-US" b="1" err="1"/>
              <a:t>paciente</a:t>
            </a:r>
            <a:r>
              <a:rPr lang="en-US"/>
              <a:t> (</a:t>
            </a:r>
            <a:r>
              <a:rPr lang="en-US" err="1"/>
              <a:t>por</a:t>
            </a:r>
            <a:r>
              <a:rPr lang="en-US"/>
              <a:t> </a:t>
            </a:r>
            <a:r>
              <a:rPr lang="en-US" err="1"/>
              <a:t>ejemplo</a:t>
            </a:r>
            <a:r>
              <a:rPr lang="en-US"/>
              <a:t>, de un punto </a:t>
            </a:r>
            <a:r>
              <a:rPr lang="en-US" err="1"/>
              <a:t>crítico</a:t>
            </a:r>
            <a:r>
              <a:rPr lang="en-US"/>
              <a:t> con </a:t>
            </a:r>
            <a:r>
              <a:rPr lang="en-US" err="1"/>
              <a:t>riesgo</a:t>
            </a:r>
            <a:r>
              <a:rPr lang="en-US"/>
              <a:t> de </a:t>
            </a:r>
            <a:r>
              <a:rPr lang="en-US" err="1"/>
              <a:t>exposición</a:t>
            </a:r>
            <a:r>
              <a:rPr lang="en-US"/>
              <a:t> a </a:t>
            </a:r>
            <a:r>
              <a:rPr lang="en-US" err="1"/>
              <a:t>fluidos</a:t>
            </a:r>
            <a:r>
              <a:rPr lang="en-US"/>
              <a:t> </a:t>
            </a:r>
            <a:r>
              <a:rPr lang="en-US" err="1"/>
              <a:t>corporales</a:t>
            </a:r>
            <a:r>
              <a:rPr lang="en-US"/>
              <a:t> a un simple </a:t>
            </a:r>
            <a:r>
              <a:rPr lang="en-US" err="1"/>
              <a:t>contacto</a:t>
            </a:r>
            <a:r>
              <a:rPr lang="en-US"/>
              <a:t> con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paciente</a:t>
            </a:r>
            <a:r>
              <a:rPr lang="en-US"/>
              <a:t>)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O</a:t>
            </a:r>
            <a:r>
              <a:rPr lang="en-US"/>
              <a:t>  </a:t>
            </a:r>
            <a:r>
              <a:rPr lang="en-US" b="1" err="1"/>
              <a:t>lejos</a:t>
            </a:r>
            <a:r>
              <a:rPr lang="en-US" b="1"/>
              <a:t> del </a:t>
            </a:r>
            <a:r>
              <a:rPr lang="en-US" b="1" err="1"/>
              <a:t>paciente</a:t>
            </a:r>
            <a:r>
              <a:rPr lang="en-US"/>
              <a:t> (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ejemplo</a:t>
            </a:r>
            <a:r>
              <a:rPr lang="en-US"/>
              <a:t>, </a:t>
            </a:r>
            <a:r>
              <a:rPr lang="en-US" err="1"/>
              <a:t>cuando</a:t>
            </a:r>
            <a:r>
              <a:rPr lang="en-US"/>
              <a:t> </a:t>
            </a:r>
            <a:r>
              <a:rPr lang="en-US" err="1"/>
              <a:t>pasan</a:t>
            </a:r>
            <a:r>
              <a:rPr lang="en-US"/>
              <a:t> del </a:t>
            </a:r>
            <a:r>
              <a:rPr lang="en-US" err="1"/>
              <a:t>área</a:t>
            </a:r>
            <a:r>
              <a:rPr lang="en-US"/>
              <a:t> de </a:t>
            </a:r>
            <a:r>
              <a:rPr lang="en-US" err="1"/>
              <a:t>asistencia</a:t>
            </a:r>
            <a:r>
              <a:rPr lang="en-US"/>
              <a:t> a un punto </a:t>
            </a:r>
            <a:r>
              <a:rPr lang="en-US" err="1"/>
              <a:t>crítico</a:t>
            </a:r>
            <a:r>
              <a:rPr lang="en-US"/>
              <a:t> para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paciente</a:t>
            </a:r>
            <a:r>
              <a:rPr lang="en-US"/>
              <a:t>)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38B1B-2F82-4F1A-B500-849689D6E52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2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cienzoo.com/los-packs-de-guantes-desechables-mas-vendidos/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en-US" sz="6600" dirty="0" err="1">
                <a:latin typeface="Arial"/>
                <a:cs typeface="Calibri Light"/>
              </a:rPr>
              <a:t>Entrenamiento</a:t>
            </a:r>
            <a:r>
              <a:rPr lang="en-US" sz="6600" dirty="0">
                <a:latin typeface="Arial"/>
                <a:cs typeface="Calibri Light"/>
              </a:rPr>
              <a:t> </a:t>
            </a:r>
            <a:r>
              <a:rPr lang="en-US" sz="6600" dirty="0" smtClean="0">
                <a:latin typeface="Arial"/>
                <a:cs typeface="Calibri Light"/>
              </a:rPr>
              <a:t>HDM</a:t>
            </a:r>
            <a:endParaRPr lang="en-US" sz="66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 err="1" smtClean="0">
                <a:latin typeface="Arial"/>
                <a:cs typeface="Calibri"/>
              </a:rPr>
              <a:t>Servicio</a:t>
            </a:r>
            <a:r>
              <a:rPr lang="en-US" dirty="0" smtClean="0">
                <a:latin typeface="Arial"/>
                <a:cs typeface="Calibri"/>
              </a:rPr>
              <a:t> de </a:t>
            </a:r>
            <a:r>
              <a:rPr lang="en-US" dirty="0" err="1" smtClean="0">
                <a:latin typeface="Arial"/>
                <a:cs typeface="Calibri"/>
              </a:rPr>
              <a:t>Prevención</a:t>
            </a:r>
            <a:r>
              <a:rPr lang="en-US" dirty="0" smtClean="0">
                <a:latin typeface="Arial"/>
                <a:cs typeface="Calibri"/>
              </a:rPr>
              <a:t> y Control de </a:t>
            </a:r>
            <a:r>
              <a:rPr lang="en-US" dirty="0" err="1" smtClean="0">
                <a:latin typeface="Arial"/>
                <a:cs typeface="Calibri"/>
              </a:rPr>
              <a:t>Infecciones</a:t>
            </a:r>
            <a:endParaRPr lang="en-US" dirty="0" smtClean="0">
              <a:latin typeface="Arial"/>
              <a:cs typeface="Calibri"/>
            </a:endParaRPr>
          </a:p>
          <a:p>
            <a:pPr algn="l"/>
            <a:r>
              <a:rPr lang="en-US" dirty="0" smtClean="0">
                <a:latin typeface="Arial"/>
                <a:cs typeface="Calibri"/>
              </a:rPr>
              <a:t>Hospital </a:t>
            </a:r>
            <a:r>
              <a:rPr lang="en-US" dirty="0" err="1" smtClean="0">
                <a:latin typeface="Arial"/>
                <a:cs typeface="Calibri"/>
              </a:rPr>
              <a:t>Universitario</a:t>
            </a:r>
            <a:r>
              <a:rPr lang="en-US" dirty="0" smtClean="0">
                <a:latin typeface="Arial"/>
                <a:cs typeface="Calibri"/>
              </a:rPr>
              <a:t> Austral</a:t>
            </a:r>
            <a:endParaRPr lang="en-US" dirty="0">
              <a:latin typeface="Arial"/>
              <a:cs typeface="Calibri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ody Builder">
            <a:extLst>
              <a:ext uri="{FF2B5EF4-FFF2-40B4-BE49-F238E27FC236}">
                <a16:creationId xmlns:a16="http://schemas.microsoft.com/office/drawing/2014/main" id="{7B8B0980-9643-8672-B1AC-73185E6BD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81544" y="1267079"/>
            <a:ext cx="4087368" cy="40873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7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9"/>
    </mc:Choice>
    <mc:Fallback>
      <p:transition spd="slow" advTm="1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14CB6-CFC1-2EE8-982A-63206542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831589" cy="1956841"/>
          </a:xfrm>
        </p:spPr>
        <p:txBody>
          <a:bodyPr anchor="b">
            <a:normAutofit/>
          </a:bodyPr>
          <a:lstStyle/>
          <a:p>
            <a:r>
              <a:rPr lang="en-US" sz="2600" dirty="0">
                <a:latin typeface="Arial Narrow"/>
                <a:cs typeface="Calibri"/>
              </a:rPr>
              <a:t>Se produce </a:t>
            </a:r>
            <a:r>
              <a:rPr lang="en-US" sz="2600" dirty="0" err="1">
                <a:latin typeface="Arial Narrow"/>
                <a:cs typeface="Calibri"/>
              </a:rPr>
              <a:t>una</a:t>
            </a:r>
            <a:r>
              <a:rPr lang="en-US" sz="2600" dirty="0">
                <a:latin typeface="Arial Narrow"/>
                <a:cs typeface="Calibri"/>
              </a:rPr>
              <a:t> </a:t>
            </a:r>
            <a:r>
              <a:rPr lang="en-US" sz="2600" b="1" dirty="0" err="1">
                <a:latin typeface="Arial Narrow"/>
                <a:cs typeface="Calibri"/>
              </a:rPr>
              <a:t>indicación</a:t>
            </a:r>
            <a:r>
              <a:rPr lang="en-US" sz="2600" dirty="0">
                <a:latin typeface="Arial Narrow"/>
                <a:cs typeface="Calibri"/>
              </a:rPr>
              <a:t> para la HDM </a:t>
            </a:r>
            <a:r>
              <a:rPr lang="en-US" sz="2600" dirty="0" err="1">
                <a:latin typeface="Arial Narrow"/>
                <a:cs typeface="Calibri"/>
              </a:rPr>
              <a:t>siempre</a:t>
            </a:r>
            <a:r>
              <a:rPr lang="en-US" sz="2600" dirty="0">
                <a:latin typeface="Arial Narrow"/>
                <a:cs typeface="Calibri"/>
              </a:rPr>
              <a:t> que las manos:</a:t>
            </a:r>
          </a:p>
        </p:txBody>
      </p:sp>
      <p:sp>
        <p:nvSpPr>
          <p:cNvPr id="7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98FB1-C17E-BA87-DA75-C8973BBD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b="1" dirty="0">
                <a:latin typeface="Arial Narrow"/>
                <a:ea typeface="+mn-lt"/>
                <a:cs typeface="+mn-lt"/>
              </a:rPr>
              <a:t>Se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desplazan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de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una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zona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espacial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a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otra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  <a:endParaRPr lang="en-US" dirty="0">
              <a:latin typeface="Arial Narrow"/>
              <a:ea typeface="+mn-lt"/>
              <a:cs typeface="+mn-lt"/>
            </a:endParaRPr>
          </a:p>
          <a:p>
            <a:r>
              <a:rPr lang="en-US" sz="1900" b="1" dirty="0">
                <a:latin typeface="Arial Narrow"/>
                <a:ea typeface="+mn-lt"/>
                <a:cs typeface="+mn-lt"/>
              </a:rPr>
              <a:t>O de un punto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crítico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a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otro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punto del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cuerpo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en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el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mismo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1900" b="1" dirty="0" err="1">
                <a:latin typeface="Arial Narrow"/>
                <a:ea typeface="+mn-lt"/>
                <a:cs typeface="+mn-lt"/>
              </a:rPr>
              <a:t>paciente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</a:p>
          <a:p>
            <a:r>
              <a:rPr lang="en-US" sz="1900" b="1" dirty="0">
                <a:latin typeface="Arial Narrow"/>
                <a:ea typeface="+mn-lt"/>
                <a:cs typeface="+mn-lt"/>
              </a:rPr>
              <a:t>O</a:t>
            </a:r>
            <a:r>
              <a:rPr lang="en-US" sz="1900" dirty="0">
                <a:latin typeface="Arial Narrow"/>
                <a:ea typeface="+mn-lt"/>
                <a:cs typeface="+mn-lt"/>
              </a:rPr>
              <a:t>  </a:t>
            </a:r>
            <a:r>
              <a:rPr lang="en-US" sz="1900" b="1" err="1">
                <a:latin typeface="Arial Narrow"/>
                <a:ea typeface="+mn-lt"/>
                <a:cs typeface="+mn-lt"/>
              </a:rPr>
              <a:t>lejos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 del </a:t>
            </a:r>
            <a:r>
              <a:rPr lang="en-US" sz="1900" b="1" err="1">
                <a:latin typeface="Arial Narrow"/>
                <a:ea typeface="+mn-lt"/>
                <a:cs typeface="+mn-lt"/>
              </a:rPr>
              <a:t>paciente</a:t>
            </a:r>
            <a:endParaRPr lang="en-US" sz="1900">
              <a:latin typeface="Arial Narrow"/>
              <a:ea typeface="+mn-lt"/>
              <a:cs typeface="+mn-lt"/>
            </a:endParaRPr>
          </a:p>
          <a:p>
            <a:pPr marL="0" indent="0">
              <a:buNone/>
            </a:pPr>
            <a:endParaRPr lang="en-US" sz="1900" b="1" dirty="0">
              <a:latin typeface="Arial Narrow"/>
              <a:ea typeface="Calibri"/>
              <a:cs typeface="Calibri"/>
            </a:endParaRPr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65501F5F-C0D0-1AA0-4D85-5526BB450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24" r="7075"/>
          <a:stretch/>
        </p:blipFill>
        <p:spPr>
          <a:xfrm>
            <a:off x="5167540" y="-8236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7423586A-AB83-388E-1CF5-35CB1C1844BD}"/>
              </a:ext>
            </a:extLst>
          </p:cNvPr>
          <p:cNvSpPr/>
          <p:nvPr/>
        </p:nvSpPr>
        <p:spPr>
          <a:xfrm>
            <a:off x="7292050" y="1946475"/>
            <a:ext cx="327949" cy="376177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97E811DB-60C1-3E14-EF25-9A2A48B82E7A}"/>
              </a:ext>
            </a:extLst>
          </p:cNvPr>
          <p:cNvSpPr/>
          <p:nvPr/>
        </p:nvSpPr>
        <p:spPr>
          <a:xfrm>
            <a:off x="7079900" y="4362169"/>
            <a:ext cx="810227" cy="1774784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90A50A6F-B403-9548-AF04-A7BED8377E03}"/>
              </a:ext>
            </a:extLst>
          </p:cNvPr>
          <p:cNvSpPr/>
          <p:nvPr/>
        </p:nvSpPr>
        <p:spPr>
          <a:xfrm>
            <a:off x="9207347" y="1431610"/>
            <a:ext cx="327949" cy="376177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7"/>
    </mc:Choice>
    <mc:Fallback>
      <p:transition spd="slow" advTm="4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776B4-55C8-0525-1FF3-20D1B323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Arial Narrow"/>
                <a:cs typeface="Calibri Light"/>
              </a:rPr>
              <a:t>Uso</a:t>
            </a:r>
            <a:r>
              <a:rPr lang="en-US" sz="5400" dirty="0">
                <a:latin typeface="Arial Narrow"/>
                <a:cs typeface="Calibri Light"/>
              </a:rPr>
              <a:t> </a:t>
            </a:r>
            <a:r>
              <a:rPr lang="en-US" sz="5400" dirty="0" err="1">
                <a:latin typeface="Arial Narrow"/>
                <a:cs typeface="Calibri Light"/>
              </a:rPr>
              <a:t>adecuado</a:t>
            </a:r>
            <a:r>
              <a:rPr lang="en-US" sz="5400" dirty="0">
                <a:latin typeface="Arial Narrow"/>
                <a:cs typeface="Calibri Light"/>
              </a:rPr>
              <a:t> de </a:t>
            </a:r>
            <a:r>
              <a:rPr lang="en-US" sz="5400" dirty="0" err="1">
                <a:latin typeface="Arial Narrow"/>
                <a:cs typeface="Calibri Light"/>
              </a:rPr>
              <a:t>guantes</a:t>
            </a:r>
            <a:r>
              <a:rPr lang="en-US" sz="5400" dirty="0">
                <a:latin typeface="Arial Narrow"/>
                <a:cs typeface="Calibri Light"/>
              </a:rPr>
              <a:t> </a:t>
            </a:r>
            <a:endParaRPr lang="en-US" sz="5400" dirty="0">
              <a:latin typeface="Arial Narrow"/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20B00-9FCB-232A-DE5D-1254841C3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293662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Arial Narrow"/>
                <a:ea typeface="+mn-lt"/>
                <a:cs typeface="+mn-lt"/>
              </a:rPr>
              <a:t>Las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indicaciones</a:t>
            </a:r>
            <a:r>
              <a:rPr lang="en-US" sz="2200" dirty="0">
                <a:latin typeface="Arial Narrow"/>
                <a:ea typeface="+mn-lt"/>
                <a:cs typeface="+mn-lt"/>
              </a:rPr>
              <a:t> para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efectuar</a:t>
            </a:r>
            <a:r>
              <a:rPr lang="en-US" sz="2200" dirty="0">
                <a:latin typeface="Arial Narrow"/>
                <a:ea typeface="+mn-lt"/>
                <a:cs typeface="+mn-lt"/>
              </a:rPr>
              <a:t> HDM  son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independientes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>
                <a:latin typeface="Arial Narrow"/>
                <a:ea typeface="+mn-lt"/>
                <a:cs typeface="+mn-lt"/>
              </a:rPr>
              <a:t>de las que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justifican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el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uso</a:t>
            </a:r>
            <a:r>
              <a:rPr lang="en-US" sz="2200" dirty="0">
                <a:latin typeface="Arial Narrow"/>
                <a:ea typeface="+mn-lt"/>
                <a:cs typeface="+mn-lt"/>
              </a:rPr>
              <a:t> de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guantes</a:t>
            </a:r>
            <a:r>
              <a:rPr lang="en-US" sz="2200" dirty="0">
                <a:latin typeface="Arial Narrow"/>
                <a:ea typeface="+mn-lt"/>
                <a:cs typeface="+mn-lt"/>
              </a:rPr>
              <a:t> (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ya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sean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esterilizados</a:t>
            </a:r>
            <a:r>
              <a:rPr lang="en-US" sz="2200" dirty="0">
                <a:latin typeface="Arial Narrow"/>
                <a:ea typeface="+mn-lt"/>
                <a:cs typeface="+mn-lt"/>
              </a:rPr>
              <a:t> o no)</a:t>
            </a:r>
          </a:p>
          <a:p>
            <a:r>
              <a:rPr lang="en-US" sz="2200" dirty="0">
                <a:latin typeface="Arial Narrow"/>
                <a:ea typeface="+mn-lt"/>
                <a:cs typeface="+mn-lt"/>
              </a:rPr>
              <a:t>El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uso</a:t>
            </a:r>
            <a:r>
              <a:rPr lang="en-US" sz="2200" dirty="0">
                <a:latin typeface="Arial Narrow"/>
                <a:ea typeface="+mn-lt"/>
                <a:cs typeface="+mn-lt"/>
              </a:rPr>
              <a:t> de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guantes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no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modifica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ni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sustituye</a:t>
            </a:r>
            <a:r>
              <a:rPr lang="en-US" sz="2200" dirty="0">
                <a:latin typeface="Arial Narrow"/>
                <a:ea typeface="+mn-lt"/>
                <a:cs typeface="+mn-lt"/>
              </a:rPr>
              <a:t> la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realización</a:t>
            </a:r>
            <a:r>
              <a:rPr lang="en-US" sz="2200" dirty="0">
                <a:latin typeface="Arial Narrow"/>
                <a:ea typeface="+mn-lt"/>
                <a:cs typeface="+mn-lt"/>
              </a:rPr>
              <a:t> de la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higiene</a:t>
            </a:r>
            <a:r>
              <a:rPr lang="en-US" sz="2200" dirty="0">
                <a:latin typeface="Arial Narrow"/>
                <a:ea typeface="+mn-lt"/>
                <a:cs typeface="+mn-lt"/>
              </a:rPr>
              <a:t> de manos</a:t>
            </a:r>
          </a:p>
          <a:p>
            <a:endParaRPr lang="en-US" sz="2200" dirty="0">
              <a:latin typeface="Arial Narrow"/>
              <a:cs typeface="Calibri"/>
            </a:endParaRPr>
          </a:p>
        </p:txBody>
      </p:sp>
      <p:pic>
        <p:nvPicPr>
          <p:cNvPr id="4" name="Picture 4" descr="A picture containing handwear&#10;&#10;Description automatically generated">
            <a:extLst>
              <a:ext uri="{FF2B5EF4-FFF2-40B4-BE49-F238E27FC236}">
                <a16:creationId xmlns:a16="http://schemas.microsoft.com/office/drawing/2014/main" id="{C6ADEB1A-3FF2-75E9-45B2-56D85194C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1892" t="10811" r="9254" b="7909"/>
          <a:stretch/>
        </p:blipFill>
        <p:spPr>
          <a:xfrm>
            <a:off x="6129458" y="724839"/>
            <a:ext cx="5424196" cy="559105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27BB5-20D9-32A9-AC6A-3B3A090973E2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0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2"/>
    </mc:Choice>
    <mc:Fallback>
      <p:transition spd="slow" advTm="3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18A04-D9F9-6CDC-2597-B2C1435D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dirty="0" err="1">
                <a:latin typeface="Arial Narrow"/>
                <a:cs typeface="Calibri Light"/>
              </a:rPr>
              <a:t>Indicaciones</a:t>
            </a:r>
            <a:r>
              <a:rPr lang="en-US" sz="5000" dirty="0">
                <a:latin typeface="Arial Narrow"/>
                <a:cs typeface="Calibri Light"/>
              </a:rPr>
              <a:t> del </a:t>
            </a:r>
            <a:r>
              <a:rPr lang="en-US" sz="5000" dirty="0" err="1">
                <a:latin typeface="Arial Narrow"/>
                <a:cs typeface="Calibri Light"/>
              </a:rPr>
              <a:t>uso</a:t>
            </a:r>
            <a:r>
              <a:rPr lang="en-US" sz="5000" dirty="0">
                <a:latin typeface="Arial Narrow"/>
                <a:cs typeface="Calibri Light"/>
              </a:rPr>
              <a:t> de </a:t>
            </a:r>
            <a:r>
              <a:rPr lang="en-US" sz="5000" dirty="0" err="1">
                <a:latin typeface="Arial Narrow"/>
                <a:cs typeface="Calibri Light"/>
              </a:rPr>
              <a:t>guantes</a:t>
            </a:r>
            <a:endParaRPr lang="en-US" sz="5000" dirty="0" err="1">
              <a:latin typeface="Arial Narrow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7951-D2D9-72D3-A091-331F4525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Arial Narrow"/>
                <a:ea typeface="+mn-lt"/>
                <a:cs typeface="+mn-lt"/>
              </a:rPr>
              <a:t>Usar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guantes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durante</a:t>
            </a:r>
            <a:r>
              <a:rPr lang="en-US" sz="2200" dirty="0">
                <a:latin typeface="Arial Narrow"/>
                <a:ea typeface="+mn-lt"/>
                <a:cs typeface="+mn-lt"/>
              </a:rPr>
              <a:t> las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actividades</a:t>
            </a:r>
            <a:r>
              <a:rPr lang="en-US" sz="2200" dirty="0">
                <a:latin typeface="Arial Narrow"/>
                <a:ea typeface="+mn-lt"/>
                <a:cs typeface="+mn-lt"/>
              </a:rPr>
              <a:t> de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atención</a:t>
            </a:r>
            <a:r>
              <a:rPr lang="en-US" sz="2200" dirty="0">
                <a:latin typeface="Arial Narrow"/>
                <a:ea typeface="+mn-lt"/>
                <a:cs typeface="+mn-lt"/>
              </a:rPr>
              <a:t> que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puedan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implicar</a:t>
            </a:r>
            <a:r>
              <a:rPr lang="en-US" sz="2200" dirty="0">
                <a:latin typeface="Arial Narrow"/>
                <a:ea typeface="+mn-lt"/>
                <a:cs typeface="+mn-lt"/>
              </a:rPr>
              <a:t> 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exposición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a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sangre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y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otros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fluidos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corporales</a:t>
            </a:r>
            <a:r>
              <a:rPr lang="en-US" sz="2200" dirty="0">
                <a:latin typeface="Arial Narrow"/>
                <a:ea typeface="+mn-lt"/>
                <a:cs typeface="+mn-lt"/>
              </a:rPr>
              <a:t> (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incluido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el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contacto</a:t>
            </a:r>
            <a:r>
              <a:rPr lang="en-US" sz="2200" dirty="0">
                <a:latin typeface="Arial Narrow"/>
                <a:ea typeface="+mn-lt"/>
                <a:cs typeface="+mn-lt"/>
              </a:rPr>
              <a:t> con la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membrana</a:t>
            </a:r>
            <a:r>
              <a:rPr lang="en-US" sz="2200" dirty="0">
                <a:latin typeface="Arial Narrow"/>
                <a:ea typeface="+mn-lt"/>
                <a:cs typeface="+mn-lt"/>
              </a:rPr>
              <a:t> mucosa y la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piel</a:t>
            </a:r>
            <a:r>
              <a:rPr lang="en-US" sz="2200" dirty="0"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lesionada</a:t>
            </a:r>
            <a:r>
              <a:rPr lang="en-US" sz="2200" dirty="0">
                <a:latin typeface="Arial Narrow"/>
                <a:ea typeface="+mn-lt"/>
                <a:cs typeface="+mn-lt"/>
              </a:rPr>
              <a:t>)</a:t>
            </a:r>
          </a:p>
          <a:p>
            <a:r>
              <a:rPr lang="en-US" sz="2200" dirty="0">
                <a:latin typeface="Arial Narrow"/>
                <a:ea typeface="+mn-lt"/>
                <a:cs typeface="+mn-lt"/>
              </a:rPr>
              <a:t>Usar </a:t>
            </a:r>
            <a:r>
              <a:rPr lang="en-US" sz="2200" dirty="0" err="1">
                <a:latin typeface="Arial Narrow"/>
                <a:ea typeface="+mn-lt"/>
                <a:cs typeface="+mn-lt"/>
              </a:rPr>
              <a:t>durante</a:t>
            </a:r>
            <a:r>
              <a:rPr lang="en-US" sz="2200" dirty="0">
                <a:latin typeface="Arial Narrow"/>
                <a:ea typeface="+mn-lt"/>
                <a:cs typeface="+mn-lt"/>
              </a:rPr>
              <a:t> las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precauciones</a:t>
            </a:r>
            <a:r>
              <a:rPr lang="en-US" sz="2200" b="1" dirty="0">
                <a:latin typeface="Arial Narrow"/>
                <a:ea typeface="+mn-lt"/>
                <a:cs typeface="+mn-lt"/>
              </a:rPr>
              <a:t> de </a:t>
            </a:r>
            <a:r>
              <a:rPr lang="en-US" sz="2200" b="1" dirty="0" err="1">
                <a:latin typeface="Arial Narrow"/>
                <a:ea typeface="+mn-lt"/>
                <a:cs typeface="+mn-lt"/>
              </a:rPr>
              <a:t>contacto</a:t>
            </a:r>
            <a:r>
              <a:rPr lang="en-US" sz="2200" dirty="0">
                <a:latin typeface="Arial Narrow"/>
                <a:ea typeface="+mn-lt"/>
                <a:cs typeface="+mn-lt"/>
              </a:rPr>
              <a:t> </a:t>
            </a:r>
            <a:endParaRPr lang="en-US" sz="2200">
              <a:latin typeface="Arial Narrow"/>
              <a:cs typeface="Calibri" panose="020F0502020204030204"/>
            </a:endParaRPr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8CF37C7-65FB-4C5C-3D67-C5FCA094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55"/>
    </mc:Choice>
    <mc:Fallback>
      <p:transition spd="slow" advTm="3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758A1-7E95-2B3D-34CE-7244BCC6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 err="1">
                <a:latin typeface="Arial Narrow"/>
                <a:ea typeface="+mj-lt"/>
                <a:cs typeface="+mj-lt"/>
              </a:rPr>
              <a:t>Uso</a:t>
            </a:r>
            <a:r>
              <a:rPr lang="en-US" sz="3000" dirty="0">
                <a:latin typeface="Arial Narrow"/>
                <a:ea typeface="+mj-lt"/>
                <a:cs typeface="+mj-lt"/>
              </a:rPr>
              <a:t> de </a:t>
            </a:r>
            <a:r>
              <a:rPr lang="en-US" sz="3000" dirty="0" err="1">
                <a:latin typeface="Arial Narrow"/>
                <a:ea typeface="+mj-lt"/>
                <a:cs typeface="+mj-lt"/>
              </a:rPr>
              <a:t>guantes</a:t>
            </a:r>
            <a:r>
              <a:rPr lang="en-US" sz="3000" dirty="0">
                <a:latin typeface="Arial Narrow"/>
                <a:ea typeface="+mj-lt"/>
                <a:cs typeface="+mj-lt"/>
              </a:rPr>
              <a:t> y </a:t>
            </a:r>
            <a:r>
              <a:rPr lang="en-US" sz="3000" dirty="0" err="1">
                <a:latin typeface="Arial Narrow"/>
                <a:ea typeface="+mj-lt"/>
                <a:cs typeface="+mj-lt"/>
              </a:rPr>
              <a:t>necesidad</a:t>
            </a:r>
            <a:r>
              <a:rPr lang="en-US" sz="3000" dirty="0">
                <a:latin typeface="Arial Narrow"/>
                <a:ea typeface="+mj-lt"/>
                <a:cs typeface="+mj-lt"/>
              </a:rPr>
              <a:t> de </a:t>
            </a:r>
            <a:r>
              <a:rPr lang="en-US" sz="3000" dirty="0" err="1">
                <a:latin typeface="Arial Narrow"/>
                <a:ea typeface="+mj-lt"/>
                <a:cs typeface="+mj-lt"/>
              </a:rPr>
              <a:t>higiene</a:t>
            </a:r>
            <a:r>
              <a:rPr lang="en-US" sz="3000" dirty="0">
                <a:latin typeface="Arial Narrow"/>
                <a:ea typeface="+mj-lt"/>
                <a:cs typeface="+mj-lt"/>
              </a:rPr>
              <a:t> de manos:</a:t>
            </a:r>
            <a:endParaRPr lang="en-US" sz="3000">
              <a:latin typeface="Arial Narrow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3DD30-7DF7-D4EC-F764-B0136A3A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900" err="1">
                <a:latin typeface="Arial Narrow"/>
                <a:ea typeface="+mn-lt"/>
                <a:cs typeface="+mn-lt"/>
              </a:rPr>
              <a:t>Cuando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una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indicación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HDM </a:t>
            </a:r>
            <a:r>
              <a:rPr lang="en-US" sz="1900" b="1" dirty="0">
                <a:latin typeface="Arial Narrow"/>
                <a:ea typeface="+mn-lt"/>
                <a:cs typeface="+mn-lt"/>
              </a:rPr>
              <a:t>precede</a:t>
            </a:r>
            <a:r>
              <a:rPr lang="en-US" sz="1900" dirty="0">
                <a:latin typeface="Arial Narrow"/>
                <a:ea typeface="+mn-lt"/>
                <a:cs typeface="+mn-lt"/>
              </a:rPr>
              <a:t> a un </a:t>
            </a:r>
            <a:r>
              <a:rPr lang="en-US" sz="1900" err="1">
                <a:latin typeface="Arial Narrow"/>
                <a:ea typeface="+mn-lt"/>
                <a:cs typeface="+mn-lt"/>
              </a:rPr>
              <a:t>contacto</a:t>
            </a:r>
            <a:r>
              <a:rPr lang="en-US" sz="1900" dirty="0">
                <a:latin typeface="Arial Narrow"/>
                <a:ea typeface="+mn-lt"/>
                <a:cs typeface="+mn-lt"/>
              </a:rPr>
              <a:t> que </a:t>
            </a:r>
            <a:r>
              <a:rPr lang="en-US" sz="1900" err="1">
                <a:latin typeface="Arial Narrow"/>
                <a:ea typeface="+mn-lt"/>
                <a:cs typeface="+mn-lt"/>
              </a:rPr>
              <a:t>también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  <a:r>
              <a:rPr lang="en-US" sz="1900" err="1">
                <a:latin typeface="Arial Narrow"/>
                <a:ea typeface="+mn-lt"/>
                <a:cs typeface="+mn-lt"/>
              </a:rPr>
              <a:t>requiere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el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uso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, se </a:t>
            </a:r>
            <a:r>
              <a:rPr lang="en-US" sz="1900" err="1">
                <a:latin typeface="Arial Narrow"/>
                <a:ea typeface="+mn-lt"/>
                <a:cs typeface="+mn-lt"/>
              </a:rPr>
              <a:t>debe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frotar</a:t>
            </a:r>
            <a:r>
              <a:rPr lang="en-US" sz="1900" dirty="0">
                <a:latin typeface="Arial Narrow"/>
                <a:ea typeface="+mn-lt"/>
                <a:cs typeface="+mn-lt"/>
              </a:rPr>
              <a:t> o </a:t>
            </a:r>
            <a:r>
              <a:rPr lang="en-US" sz="1900" err="1">
                <a:latin typeface="Arial Narrow"/>
                <a:ea typeface="+mn-lt"/>
                <a:cs typeface="+mn-lt"/>
              </a:rPr>
              <a:t>lavar</a:t>
            </a:r>
            <a:r>
              <a:rPr lang="en-US" sz="1900" dirty="0">
                <a:latin typeface="Arial Narrow"/>
                <a:ea typeface="+mn-lt"/>
                <a:cs typeface="+mn-lt"/>
              </a:rPr>
              <a:t> las manos </a:t>
            </a:r>
            <a:r>
              <a:rPr lang="en-US" sz="1900" b="1" u="sng" dirty="0">
                <a:latin typeface="Arial Narrow"/>
                <a:ea typeface="+mn-lt"/>
                <a:cs typeface="+mn-lt"/>
              </a:rPr>
              <a:t>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</a:t>
            </a:r>
            <a:r>
              <a:rPr lang="en-US" sz="1900" err="1">
                <a:latin typeface="Arial Narrow"/>
                <a:ea typeface="+mn-lt"/>
                <a:cs typeface="+mn-lt"/>
              </a:rPr>
              <a:t>ponerse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  <a:r>
              <a:rPr lang="en-US" sz="1900" err="1">
                <a:latin typeface="Arial Narrow"/>
                <a:ea typeface="+mn-lt"/>
                <a:cs typeface="+mn-lt"/>
              </a:rPr>
              <a:t>los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  <a:endParaRPr lang="en-US">
              <a:latin typeface="Arial Narrow"/>
            </a:endParaRPr>
          </a:p>
          <a:p>
            <a:pPr algn="just"/>
            <a:r>
              <a:rPr lang="en-US" sz="1900" err="1">
                <a:latin typeface="Arial Narrow"/>
                <a:ea typeface="+mn-lt"/>
                <a:cs typeface="+mn-lt"/>
              </a:rPr>
              <a:t>Cuando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una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indicación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</a:t>
            </a:r>
            <a:r>
              <a:rPr lang="en-US" sz="1900" err="1">
                <a:latin typeface="Arial Narrow"/>
                <a:ea typeface="+mn-lt"/>
                <a:cs typeface="+mn-lt"/>
              </a:rPr>
              <a:t>higiene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manos </a:t>
            </a:r>
            <a:r>
              <a:rPr lang="en-US" sz="1900" b="1" err="1">
                <a:latin typeface="Arial Narrow"/>
                <a:ea typeface="+mn-lt"/>
                <a:cs typeface="+mn-lt"/>
              </a:rPr>
              <a:t>sigue</a:t>
            </a:r>
            <a:r>
              <a:rPr lang="en-US" sz="1900" dirty="0">
                <a:latin typeface="Arial Narrow"/>
                <a:ea typeface="+mn-lt"/>
                <a:cs typeface="+mn-lt"/>
              </a:rPr>
              <a:t> a un </a:t>
            </a:r>
            <a:r>
              <a:rPr lang="en-US" sz="1900" err="1">
                <a:latin typeface="Arial Narrow"/>
                <a:ea typeface="+mn-lt"/>
                <a:cs typeface="+mn-lt"/>
              </a:rPr>
              <a:t>contacto</a:t>
            </a:r>
            <a:r>
              <a:rPr lang="en-US" sz="1900" dirty="0">
                <a:latin typeface="Arial Narrow"/>
                <a:ea typeface="+mn-lt"/>
                <a:cs typeface="+mn-lt"/>
              </a:rPr>
              <a:t> que ha </a:t>
            </a:r>
            <a:r>
              <a:rPr lang="en-US" sz="1900" err="1">
                <a:latin typeface="Arial Narrow"/>
                <a:ea typeface="+mn-lt"/>
                <a:cs typeface="+mn-lt"/>
              </a:rPr>
              <a:t>requerido</a:t>
            </a:r>
            <a:r>
              <a:rPr lang="en-US" sz="1900" dirty="0">
                <a:latin typeface="Arial Narrow"/>
                <a:ea typeface="+mn-lt"/>
                <a:cs typeface="+mn-lt"/>
              </a:rPr>
              <a:t> 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, se </a:t>
            </a:r>
            <a:r>
              <a:rPr lang="en-US" sz="1900" err="1">
                <a:latin typeface="Arial Narrow"/>
                <a:ea typeface="+mn-lt"/>
                <a:cs typeface="+mn-lt"/>
              </a:rPr>
              <a:t>debe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frotar</a:t>
            </a:r>
            <a:r>
              <a:rPr lang="en-US" sz="1900" dirty="0">
                <a:latin typeface="Arial Narrow"/>
                <a:ea typeface="+mn-lt"/>
                <a:cs typeface="+mn-lt"/>
              </a:rPr>
              <a:t> o </a:t>
            </a:r>
            <a:r>
              <a:rPr lang="en-US" sz="1900" err="1">
                <a:latin typeface="Arial Narrow"/>
                <a:ea typeface="+mn-lt"/>
                <a:cs typeface="+mn-lt"/>
              </a:rPr>
              <a:t>lavar</a:t>
            </a:r>
            <a:r>
              <a:rPr lang="en-US" sz="1900" dirty="0">
                <a:latin typeface="Arial Narrow"/>
                <a:ea typeface="+mn-lt"/>
                <a:cs typeface="+mn-lt"/>
              </a:rPr>
              <a:t> las manos </a:t>
            </a:r>
            <a:r>
              <a:rPr lang="en-US" sz="1900" b="1" u="sng" err="1">
                <a:latin typeface="Arial Narrow"/>
                <a:ea typeface="+mn-lt"/>
                <a:cs typeface="+mn-lt"/>
              </a:rPr>
              <a:t>después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</a:t>
            </a:r>
            <a:r>
              <a:rPr lang="en-US" sz="1900" err="1">
                <a:latin typeface="Arial Narrow"/>
                <a:ea typeface="+mn-lt"/>
                <a:cs typeface="+mn-lt"/>
              </a:rPr>
              <a:t>quitarse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los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endParaRPr lang="en-US" sz="1900">
              <a:latin typeface="Arial Narrow"/>
              <a:ea typeface="+mn-lt"/>
              <a:cs typeface="+mn-lt"/>
            </a:endParaRPr>
          </a:p>
          <a:p>
            <a:pPr algn="just"/>
            <a:r>
              <a:rPr lang="en-US" sz="1900" err="1">
                <a:latin typeface="Arial Narrow"/>
                <a:ea typeface="+mn-lt"/>
                <a:cs typeface="+mn-lt"/>
              </a:rPr>
              <a:t>Cuando</a:t>
            </a:r>
            <a:r>
              <a:rPr lang="en-US" sz="1900" dirty="0">
                <a:latin typeface="Arial Narrow"/>
                <a:ea typeface="+mn-lt"/>
                <a:cs typeface="+mn-lt"/>
              </a:rPr>
              <a:t> se </a:t>
            </a:r>
            <a:r>
              <a:rPr lang="en-US" sz="1900" err="1">
                <a:latin typeface="Arial Narrow"/>
                <a:ea typeface="+mn-lt"/>
                <a:cs typeface="+mn-lt"/>
              </a:rPr>
              <a:t>aplica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una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indicación</a:t>
            </a:r>
            <a:r>
              <a:rPr lang="en-US" sz="1900" dirty="0">
                <a:latin typeface="Arial Narrow"/>
                <a:ea typeface="+mn-lt"/>
                <a:cs typeface="+mn-lt"/>
              </a:rPr>
              <a:t> para la </a:t>
            </a:r>
            <a:r>
              <a:rPr lang="en-US" sz="1900" err="1">
                <a:latin typeface="Arial Narrow"/>
                <a:ea typeface="+mn-lt"/>
                <a:cs typeface="+mn-lt"/>
              </a:rPr>
              <a:t>higiene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las manos </a:t>
            </a:r>
            <a:r>
              <a:rPr lang="en-US" sz="1900" b="1" err="1">
                <a:latin typeface="Arial Narrow"/>
                <a:ea typeface="+mn-lt"/>
                <a:cs typeface="+mn-lt"/>
              </a:rPr>
              <a:t>mientras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el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trabajador</a:t>
            </a:r>
            <a:r>
              <a:rPr lang="en-US" sz="1900" dirty="0">
                <a:latin typeface="Arial Narrow"/>
                <a:ea typeface="+mn-lt"/>
                <a:cs typeface="+mn-lt"/>
              </a:rPr>
              <a:t> de la </a:t>
            </a:r>
            <a:r>
              <a:rPr lang="en-US" sz="1900" err="1">
                <a:latin typeface="Arial Narrow"/>
                <a:ea typeface="+mn-lt"/>
                <a:cs typeface="+mn-lt"/>
              </a:rPr>
              <a:t>salud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usa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, </a:t>
            </a:r>
            <a:r>
              <a:rPr lang="en-US" sz="1900" b="1" u="sng" dirty="0">
                <a:latin typeface="Arial Narrow"/>
                <a:ea typeface="+mn-lt"/>
                <a:cs typeface="+mn-lt"/>
              </a:rPr>
              <a:t>se </a:t>
            </a:r>
            <a:r>
              <a:rPr lang="en-US" sz="1900" b="1" u="sng" err="1">
                <a:latin typeface="Arial Narrow"/>
                <a:ea typeface="+mn-lt"/>
                <a:cs typeface="+mn-lt"/>
              </a:rPr>
              <a:t>deben</a:t>
            </a:r>
            <a:r>
              <a:rPr lang="en-US" sz="1900" b="1" u="sng" dirty="0">
                <a:latin typeface="Arial Narrow"/>
                <a:ea typeface="+mn-lt"/>
                <a:cs typeface="+mn-lt"/>
              </a:rPr>
              <a:t> </a:t>
            </a:r>
            <a:r>
              <a:rPr lang="en-US" sz="1900" b="1" u="sng" err="1">
                <a:latin typeface="Arial Narrow"/>
                <a:ea typeface="+mn-lt"/>
                <a:cs typeface="+mn-lt"/>
              </a:rPr>
              <a:t>quitar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los</a:t>
            </a:r>
            <a:r>
              <a:rPr lang="en-US" sz="1900" dirty="0">
                <a:latin typeface="Arial Narrow"/>
                <a:ea typeface="+mn-lt"/>
                <a:cs typeface="+mn-lt"/>
              </a:rPr>
              <a:t> </a:t>
            </a:r>
            <a:r>
              <a:rPr lang="en-US" sz="1900" err="1">
                <a:latin typeface="Arial Narrow"/>
                <a:ea typeface="+mn-lt"/>
                <a:cs typeface="+mn-lt"/>
              </a:rPr>
              <a:t>guantes</a:t>
            </a:r>
            <a:r>
              <a:rPr lang="en-US" sz="1900" dirty="0">
                <a:latin typeface="Arial Narrow"/>
                <a:ea typeface="+mn-lt"/>
                <a:cs typeface="+mn-lt"/>
              </a:rPr>
              <a:t> para </a:t>
            </a:r>
            <a:r>
              <a:rPr lang="en-US" sz="1900" err="1">
                <a:latin typeface="Arial Narrow"/>
                <a:ea typeface="+mn-lt"/>
                <a:cs typeface="+mn-lt"/>
              </a:rPr>
              <a:t>frotarse</a:t>
            </a:r>
            <a:r>
              <a:rPr lang="en-US" sz="1900" dirty="0">
                <a:latin typeface="Arial Narrow"/>
                <a:ea typeface="+mn-lt"/>
                <a:cs typeface="+mn-lt"/>
              </a:rPr>
              <a:t> o </a:t>
            </a:r>
            <a:r>
              <a:rPr lang="en-US" sz="1900" err="1">
                <a:latin typeface="Arial Narrow"/>
                <a:ea typeface="+mn-lt"/>
                <a:cs typeface="+mn-lt"/>
              </a:rPr>
              <a:t>lavarse</a:t>
            </a:r>
            <a:r>
              <a:rPr lang="en-US" sz="1900" dirty="0">
                <a:latin typeface="Arial Narrow"/>
                <a:ea typeface="+mn-lt"/>
                <a:cs typeface="+mn-lt"/>
              </a:rPr>
              <a:t> las manos</a:t>
            </a:r>
            <a:endParaRPr lang="en-US" sz="1900">
              <a:latin typeface="Arial Narrow"/>
              <a:cs typeface="Calibri" panose="020F0502020204030204"/>
            </a:endParaRPr>
          </a:p>
        </p:txBody>
      </p:sp>
      <p:pic>
        <p:nvPicPr>
          <p:cNvPr id="4" name="Picture 4" descr="Vídeos de stock gratuitos sobre anonimato, chequeo, clínica">
            <a:extLst>
              <a:ext uri="{FF2B5EF4-FFF2-40B4-BE49-F238E27FC236}">
                <a16:creationId xmlns:a16="http://schemas.microsoft.com/office/drawing/2014/main" id="{700D12DB-CF66-1041-1970-6B1B65C2B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989197"/>
            <a:ext cx="5458968" cy="28796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9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92"/>
    </mc:Choice>
    <mc:Fallback>
      <p:transition spd="slow" advTm="4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61336-4CE7-D0B3-C6E2-5FFB79F1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tx2"/>
                </a:solidFill>
                <a:latin typeface="Franklin Gothic"/>
                <a:cs typeface="Calibri Light"/>
              </a:rPr>
              <a:t>Conclusiones</a:t>
            </a:r>
            <a:r>
              <a:rPr lang="en-US" sz="3600" dirty="0">
                <a:solidFill>
                  <a:schemeClr val="tx2"/>
                </a:solidFill>
                <a:latin typeface="Franklin Gothic"/>
                <a:cs typeface="Calibri Light"/>
              </a:rPr>
              <a:t> </a:t>
            </a:r>
            <a:endParaRPr lang="en-US" sz="3600" dirty="0">
              <a:solidFill>
                <a:schemeClr val="tx2"/>
              </a:solidFill>
              <a:latin typeface="Franklin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83B4-323E-FC14-FF49-F1DE6AE6D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106" y="804672"/>
            <a:ext cx="6315676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La </a:t>
            </a:r>
            <a:r>
              <a:rPr lang="en-US" b="1" dirty="0" err="1">
                <a:solidFill>
                  <a:schemeClr val="tx2"/>
                </a:solidFill>
                <a:latin typeface="Arial Narrow"/>
                <a:cs typeface="Calibri"/>
              </a:rPr>
              <a:t>higiene</a:t>
            </a:r>
            <a:r>
              <a:rPr lang="en-US" b="1" dirty="0">
                <a:solidFill>
                  <a:schemeClr val="tx2"/>
                </a:solidFill>
                <a:latin typeface="Arial Narrow"/>
                <a:cs typeface="Calibri"/>
              </a:rPr>
              <a:t> de manos </a:t>
            </a:r>
            <a:r>
              <a:rPr lang="en-US" b="1" dirty="0" err="1" smtClean="0">
                <a:solidFill>
                  <a:schemeClr val="tx2"/>
                </a:solidFill>
                <a:latin typeface="Arial Narrow"/>
                <a:cs typeface="Calibri"/>
              </a:rPr>
              <a:t>salva</a:t>
            </a:r>
            <a:r>
              <a:rPr lang="en-US" b="1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b="1" dirty="0" err="1">
                <a:solidFill>
                  <a:schemeClr val="tx2"/>
                </a:solidFill>
                <a:latin typeface="Arial Narrow"/>
                <a:cs typeface="Calibri"/>
              </a:rPr>
              <a:t>vidas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,  </a:t>
            </a:r>
            <a:endParaRPr lang="en-US" dirty="0" smtClean="0">
              <a:solidFill>
                <a:schemeClr val="tx2"/>
              </a:solidFill>
              <a:latin typeface="Arial Narrow"/>
              <a:cs typeface="Calibri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  <a:latin typeface="Arial Narrow"/>
                <a:cs typeface="Calibri"/>
              </a:rPr>
              <a:t>es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la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medida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más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 smtClean="0">
                <a:solidFill>
                  <a:schemeClr val="tx2"/>
                </a:solidFill>
                <a:latin typeface="Arial Narrow"/>
                <a:cs typeface="Calibri"/>
              </a:rPr>
              <a:t>económica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, 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sencilla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y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eficaz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para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reducir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smtClean="0">
                <a:solidFill>
                  <a:schemeClr val="tx2"/>
                </a:solidFill>
                <a:latin typeface="Arial Narrow"/>
                <a:cs typeface="Calibri"/>
              </a:rPr>
              <a:t>el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riesgo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de  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infecciones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y forma parte de </a:t>
            </a:r>
            <a:r>
              <a:rPr lang="en-US" dirty="0" smtClean="0">
                <a:solidFill>
                  <a:schemeClr val="tx2"/>
                </a:solidFill>
                <a:latin typeface="Arial Narrow"/>
                <a:cs typeface="Calibri"/>
              </a:rPr>
              <a:t>las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recomendaciones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endParaRPr lang="en-US" dirty="0" smtClean="0">
              <a:solidFill>
                <a:schemeClr val="tx2"/>
              </a:solidFill>
              <a:latin typeface="Arial Narrow"/>
              <a:cs typeface="Calibri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2"/>
                </a:solidFill>
                <a:latin typeface="Arial Narrow"/>
                <a:cs typeface="Calibri"/>
              </a:rPr>
              <a:t>en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la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lucha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contra </a:t>
            </a:r>
            <a:r>
              <a:rPr lang="en-US" dirty="0" smtClean="0">
                <a:solidFill>
                  <a:schemeClr val="tx2"/>
                </a:solidFill>
                <a:latin typeface="Arial Narrow"/>
                <a:cs typeface="Calibri"/>
              </a:rPr>
              <a:t>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resistencia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antimicrobiana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 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Contamos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con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ustedes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para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replicar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estos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conceptos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y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acciones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su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personal a cargo y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compañeros</a:t>
            </a:r>
            <a:r>
              <a:rPr lang="en-US" dirty="0">
                <a:solidFill>
                  <a:schemeClr val="tx2"/>
                </a:solidFill>
                <a:latin typeface="Arial Narrow"/>
                <a:cs typeface="Calibri"/>
              </a:rPr>
              <a:t> del </a:t>
            </a:r>
            <a:r>
              <a:rPr lang="en-US" dirty="0" err="1">
                <a:solidFill>
                  <a:schemeClr val="tx2"/>
                </a:solidFill>
                <a:latin typeface="Arial Narrow"/>
                <a:cs typeface="Calibri"/>
              </a:rPr>
              <a:t>equipo</a:t>
            </a:r>
            <a:endParaRPr lang="en-US" dirty="0">
              <a:solidFill>
                <a:schemeClr val="tx2"/>
              </a:solidFill>
              <a:latin typeface="Arial Narrow"/>
              <a:cs typeface="Calibri"/>
            </a:endParaRPr>
          </a:p>
          <a:p>
            <a:endParaRPr lang="en-US" sz="1800" dirty="0">
              <a:solidFill>
                <a:schemeClr val="tx2"/>
              </a:solidFill>
              <a:latin typeface="Arial Narrow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0"/>
    </mc:Choice>
    <mc:Fallback>
      <p:transition spd="slow" advTm="2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26630-57CB-EFAE-E596-AF81491A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6" y="2941445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cs typeface="Calibri Light"/>
              </a:rPr>
              <a:t>Higiene</a:t>
            </a:r>
            <a:r>
              <a:rPr lang="en-US" sz="4000" dirty="0">
                <a:cs typeface="Calibri Light"/>
              </a:rPr>
              <a:t> de </a:t>
            </a:r>
            <a:r>
              <a:rPr lang="en-US" sz="4000" dirty="0" err="1">
                <a:cs typeface="Calibri Light"/>
              </a:rPr>
              <a:t>manos</a:t>
            </a:r>
            <a:r>
              <a:rPr lang="en-US" sz="4000" dirty="0">
                <a:cs typeface="Calibri Light"/>
              </a:rPr>
              <a:t> </a:t>
            </a:r>
            <a:endParaRPr lang="en-US" sz="4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61B6E-6DB8-3647-4BFC-5AD509D13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72" y="1843179"/>
            <a:ext cx="5632484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u="sng" dirty="0">
                <a:ea typeface="+mn-lt"/>
                <a:cs typeface="+mn-lt"/>
              </a:rPr>
              <a:t>Lavado de manos</a:t>
            </a:r>
            <a:r>
              <a:rPr lang="en-US" sz="2000" dirty="0">
                <a:ea typeface="+mn-lt"/>
                <a:cs typeface="+mn-lt"/>
              </a:rPr>
              <a:t>: Lavado de manos con </a:t>
            </a:r>
            <a:r>
              <a:rPr lang="en-US" sz="2000" dirty="0" err="1">
                <a:ea typeface="+mn-lt"/>
                <a:cs typeface="+mn-lt"/>
              </a:rPr>
              <a:t>agua</a:t>
            </a:r>
            <a:r>
              <a:rPr lang="en-US" sz="2000" dirty="0">
                <a:ea typeface="+mn-lt"/>
                <a:cs typeface="+mn-lt"/>
              </a:rPr>
              <a:t> y </a:t>
            </a:r>
            <a:r>
              <a:rPr lang="en-US" sz="2000" dirty="0" err="1">
                <a:ea typeface="+mn-lt"/>
                <a:cs typeface="+mn-lt"/>
              </a:rPr>
              <a:t>jabón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corriente</a:t>
            </a:r>
            <a:r>
              <a:rPr lang="en-US" sz="2000" dirty="0">
                <a:ea typeface="+mn-lt"/>
                <a:cs typeface="+mn-lt"/>
              </a:rPr>
              <a:t> o </a:t>
            </a:r>
            <a:r>
              <a:rPr lang="en-US" sz="2000" dirty="0" err="1">
                <a:ea typeface="+mn-lt"/>
                <a:cs typeface="+mn-lt"/>
              </a:rPr>
              <a:t>antimicrobiano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 err="1"/>
          </a:p>
          <a:p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r>
              <a:rPr lang="en-US" sz="2000" b="1" u="sng" dirty="0" err="1">
                <a:cs typeface="Calibri"/>
              </a:rPr>
              <a:t>Fricción</a:t>
            </a:r>
            <a:r>
              <a:rPr lang="en-US" sz="2000" b="1" u="sng" dirty="0">
                <a:cs typeface="Calibri"/>
              </a:rPr>
              <a:t>/</a:t>
            </a:r>
            <a:r>
              <a:rPr lang="en-US" sz="2000" b="1" u="sng" dirty="0" err="1">
                <a:cs typeface="Calibri"/>
              </a:rPr>
              <a:t>desinfección</a:t>
            </a:r>
            <a:r>
              <a:rPr lang="en-US" sz="2000" b="1" u="sng" dirty="0">
                <a:cs typeface="Calibri"/>
              </a:rPr>
              <a:t> de manos</a:t>
            </a:r>
            <a:r>
              <a:rPr lang="en-US" sz="2000" dirty="0">
                <a:cs typeface="Calibri"/>
              </a:rPr>
              <a:t>: </a:t>
            </a:r>
            <a:r>
              <a:rPr lang="en-US" sz="2000" dirty="0" err="1">
                <a:ea typeface="+mn-lt"/>
                <a:cs typeface="+mn-lt"/>
              </a:rPr>
              <a:t>Aplicar</a:t>
            </a:r>
            <a:r>
              <a:rPr lang="en-US" sz="2000" dirty="0">
                <a:ea typeface="+mn-lt"/>
                <a:cs typeface="+mn-lt"/>
              </a:rPr>
              <a:t> un </a:t>
            </a:r>
            <a:r>
              <a:rPr lang="en-US" sz="2000" dirty="0" err="1">
                <a:ea typeface="+mn-lt"/>
                <a:cs typeface="+mn-lt"/>
              </a:rPr>
              <a:t>antiséptico</a:t>
            </a:r>
            <a:r>
              <a:rPr lang="en-US" sz="2000" dirty="0">
                <a:ea typeface="+mn-lt"/>
                <a:cs typeface="+mn-lt"/>
              </a:rPr>
              <a:t> para manos para </a:t>
            </a:r>
            <a:r>
              <a:rPr lang="en-US" sz="2000" dirty="0" err="1">
                <a:ea typeface="+mn-lt"/>
                <a:cs typeface="+mn-lt"/>
              </a:rPr>
              <a:t>reducir</a:t>
            </a:r>
            <a:r>
              <a:rPr lang="en-US" sz="2000" dirty="0">
                <a:ea typeface="+mn-lt"/>
                <a:cs typeface="+mn-lt"/>
              </a:rPr>
              <a:t> o </a:t>
            </a:r>
            <a:r>
              <a:rPr lang="en-US" sz="2000" dirty="0" err="1">
                <a:ea typeface="+mn-lt"/>
                <a:cs typeface="+mn-lt"/>
              </a:rPr>
              <a:t>inhibir</a:t>
            </a:r>
            <a:r>
              <a:rPr lang="en-US" sz="2000" dirty="0">
                <a:ea typeface="+mn-lt"/>
                <a:cs typeface="+mn-lt"/>
              </a:rPr>
              <a:t> la </a:t>
            </a:r>
            <a:r>
              <a:rPr lang="en-US" sz="2000" dirty="0" err="1">
                <a:ea typeface="+mn-lt"/>
                <a:cs typeface="+mn-lt"/>
              </a:rPr>
              <a:t>propagación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microorganismos</a:t>
            </a:r>
            <a:r>
              <a:rPr lang="en-US" sz="2000" dirty="0">
                <a:ea typeface="+mn-lt"/>
                <a:cs typeface="+mn-lt"/>
              </a:rPr>
              <a:t> sin </a:t>
            </a:r>
            <a:r>
              <a:rPr lang="en-US" sz="2000" dirty="0" err="1">
                <a:ea typeface="+mn-lt"/>
                <a:cs typeface="+mn-lt"/>
              </a:rPr>
              <a:t>necesidad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una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fuente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exógena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agua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</a:t>
            </a:r>
            <a:r>
              <a:rPr lang="en-US" sz="2000" dirty="0">
                <a:ea typeface="+mn-lt"/>
                <a:cs typeface="+mn-lt"/>
              </a:rPr>
              <a:t> del </a:t>
            </a:r>
            <a:r>
              <a:rPr lang="en-US" sz="2000" dirty="0" err="1">
                <a:ea typeface="+mn-lt"/>
                <a:cs typeface="+mn-lt"/>
              </a:rPr>
              <a:t>enjugado</a:t>
            </a:r>
            <a:r>
              <a:rPr lang="en-US" sz="2000" dirty="0">
                <a:ea typeface="+mn-lt"/>
                <a:cs typeface="+mn-lt"/>
              </a:rPr>
              <a:t> o </a:t>
            </a:r>
            <a:r>
              <a:rPr lang="en-US" sz="2000" dirty="0" err="1">
                <a:ea typeface="+mn-lt"/>
                <a:cs typeface="+mn-lt"/>
              </a:rPr>
              <a:t>secado</a:t>
            </a:r>
            <a:r>
              <a:rPr lang="en-US" sz="2000" dirty="0">
                <a:ea typeface="+mn-lt"/>
                <a:cs typeface="+mn-lt"/>
              </a:rPr>
              <a:t> con </a:t>
            </a:r>
            <a:r>
              <a:rPr lang="en-US" sz="2000" dirty="0" err="1">
                <a:ea typeface="+mn-lt"/>
                <a:cs typeface="+mn-lt"/>
              </a:rPr>
              <a:t>toallas</a:t>
            </a:r>
            <a:r>
              <a:rPr lang="en-US" sz="2000" dirty="0">
                <a:ea typeface="+mn-lt"/>
                <a:cs typeface="+mn-lt"/>
              </a:rPr>
              <a:t> u </a:t>
            </a:r>
            <a:r>
              <a:rPr lang="en-US" sz="2000" dirty="0" err="1">
                <a:ea typeface="+mn-lt"/>
                <a:cs typeface="+mn-lt"/>
              </a:rPr>
              <a:t>otros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artículos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sink, bath&#10;&#10;Description automatically generated">
            <a:extLst>
              <a:ext uri="{FF2B5EF4-FFF2-40B4-BE49-F238E27FC236}">
                <a16:creationId xmlns:a16="http://schemas.microsoft.com/office/drawing/2014/main" id="{FEE72E48-AFDB-9E46-5ADB-594631F2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0" b="-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A48D02E7-385D-8D98-4473-B789E64A4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32" b="-4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E53FF-7E67-AEBF-303F-4CAECAEF36A5}"/>
              </a:ext>
            </a:extLst>
          </p:cNvPr>
          <p:cNvSpPr txBox="1"/>
          <p:nvPr/>
        </p:nvSpPr>
        <p:spPr>
          <a:xfrm>
            <a:off x="581246" y="6124353"/>
            <a:ext cx="591879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i="1" dirty="0" err="1">
                <a:ea typeface="+mn-lt"/>
                <a:cs typeface="+mn-lt"/>
              </a:rPr>
              <a:t>Guía</a:t>
            </a:r>
            <a:r>
              <a:rPr lang="en-US" sz="800" i="1" dirty="0">
                <a:ea typeface="+mn-lt"/>
                <a:cs typeface="+mn-lt"/>
              </a:rPr>
              <a:t> de </a:t>
            </a:r>
            <a:r>
              <a:rPr lang="en-US" sz="800" i="1" dirty="0" err="1">
                <a:ea typeface="+mn-lt"/>
                <a:cs typeface="+mn-lt"/>
              </a:rPr>
              <a:t>aplicación</a:t>
            </a:r>
            <a:r>
              <a:rPr lang="en-US" sz="800" i="1" dirty="0">
                <a:ea typeface="+mn-lt"/>
                <a:cs typeface="+mn-lt"/>
              </a:rPr>
              <a:t> de la </a:t>
            </a:r>
            <a:r>
              <a:rPr lang="en-US" sz="800" i="1" dirty="0" err="1">
                <a:ea typeface="+mn-lt"/>
                <a:cs typeface="+mn-lt"/>
              </a:rPr>
              <a:t>estrategia</a:t>
            </a:r>
            <a:r>
              <a:rPr lang="en-US" sz="800" i="1" dirty="0">
                <a:ea typeface="+mn-lt"/>
                <a:cs typeface="+mn-lt"/>
              </a:rPr>
              <a:t> multimodal de la OMS para la </a:t>
            </a:r>
            <a:r>
              <a:rPr lang="en-US" sz="800" i="1" dirty="0" err="1">
                <a:ea typeface="+mn-lt"/>
                <a:cs typeface="+mn-lt"/>
              </a:rPr>
              <a:t>mejora</a:t>
            </a:r>
            <a:r>
              <a:rPr lang="en-US" sz="800" i="1" dirty="0">
                <a:ea typeface="+mn-lt"/>
                <a:cs typeface="+mn-lt"/>
              </a:rPr>
              <a:t> de la </a:t>
            </a:r>
            <a:r>
              <a:rPr lang="en-US" sz="800" i="1" dirty="0" err="1">
                <a:ea typeface="+mn-lt"/>
                <a:cs typeface="+mn-lt"/>
              </a:rPr>
              <a:t>higiene</a:t>
            </a:r>
            <a:r>
              <a:rPr lang="en-US" sz="800" i="1" dirty="0">
                <a:ea typeface="+mn-lt"/>
                <a:cs typeface="+mn-lt"/>
              </a:rPr>
              <a:t> de las manos. 2009</a:t>
            </a:r>
            <a:endParaRPr lang="en-US" sz="800" i="1"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47"/>
    </mc:Choice>
    <mc:Fallback>
      <p:transition spd="slow" advTm="6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6ADA9-4CF6-7197-3B95-6F466469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latin typeface="Arial"/>
                <a:cs typeface="Arial"/>
              </a:rPr>
              <a:t>LA ZONA DEL PACIENTE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754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66DCA613-045D-D10B-1A31-E72726FE0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84" y="2742397"/>
            <a:ext cx="4524864" cy="329184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C67DD6-45D2-88E9-87E7-9791724B4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0955" t="36432" r="28559" b="24104"/>
          <a:stretch/>
        </p:blipFill>
        <p:spPr>
          <a:xfrm>
            <a:off x="6833322" y="2744731"/>
            <a:ext cx="4464724" cy="32918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85"/>
    </mc:Choice>
    <mc:Fallback>
      <p:transition spd="slow" advTm="4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6596-A2C1-EE07-D225-F863CEB6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ZONA DEL PACIENTE</a:t>
            </a:r>
            <a:endParaRPr lang="en-US" dirty="0"/>
          </a:p>
        </p:txBody>
      </p:sp>
      <p:pic>
        <p:nvPicPr>
          <p:cNvPr id="4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EC6E953-E118-DEE6-1E53-1044970A7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57" y="1833175"/>
            <a:ext cx="5674622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B2863-0B0C-C12E-6AB2-AE6217FCECD9}"/>
              </a:ext>
            </a:extLst>
          </p:cNvPr>
          <p:cNvSpPr txBox="1"/>
          <p:nvPr/>
        </p:nvSpPr>
        <p:spPr>
          <a:xfrm>
            <a:off x="6307667" y="2565400"/>
            <a:ext cx="567266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Importación</a:t>
            </a:r>
            <a:r>
              <a:rPr lang="en-US" dirty="0">
                <a:latin typeface="Arial"/>
                <a:cs typeface="Arial"/>
              </a:rPr>
              <a:t> y </a:t>
            </a:r>
            <a:r>
              <a:rPr lang="en-US" dirty="0" err="1">
                <a:latin typeface="Arial"/>
                <a:cs typeface="Arial"/>
              </a:rPr>
              <a:t>exportación</a:t>
            </a:r>
            <a:r>
              <a:rPr lang="en-US" dirty="0">
                <a:latin typeface="Arial"/>
                <a:cs typeface="Arial"/>
              </a:rPr>
              <a:t> de MO​</a:t>
            </a:r>
          </a:p>
          <a:p>
            <a:pPr>
              <a:buChar char="•"/>
            </a:pPr>
            <a:r>
              <a:rPr lang="en-US" dirty="0">
                <a:latin typeface="Arial"/>
                <a:cs typeface="Arial"/>
              </a:rPr>
              <a:t> Superficies y </a:t>
            </a:r>
            <a:r>
              <a:rPr lang="en-US" dirty="0" err="1">
                <a:latin typeface="Arial"/>
                <a:cs typeface="Arial"/>
              </a:rPr>
              <a:t>equipos</a:t>
            </a:r>
            <a:r>
              <a:rPr lang="en-US" dirty="0">
                <a:latin typeface="Arial"/>
                <a:cs typeface="Arial"/>
              </a:rPr>
              <a:t> de </a:t>
            </a:r>
            <a:r>
              <a:rPr lang="en-US" dirty="0" err="1">
                <a:latin typeface="Arial"/>
                <a:cs typeface="Arial"/>
              </a:rPr>
              <a:t>uso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exclusivo</a:t>
            </a:r>
            <a:r>
              <a:rPr lang="en-US" dirty="0">
                <a:latin typeface="Arial"/>
                <a:cs typeface="Arial"/>
              </a:rPr>
              <a:t> del </a:t>
            </a:r>
            <a:r>
              <a:rPr lang="en-US" dirty="0" err="1">
                <a:latin typeface="Arial"/>
                <a:cs typeface="Arial"/>
              </a:rPr>
              <a:t>paciente</a:t>
            </a:r>
            <a:r>
              <a:rPr lang="en-US" dirty="0">
                <a:latin typeface="Arial"/>
                <a:cs typeface="Arial"/>
              </a:rPr>
              <a:t> de forma temporal​</a:t>
            </a:r>
          </a:p>
          <a:p>
            <a:pPr>
              <a:buChar char="•"/>
            </a:pPr>
            <a:r>
              <a:rPr lang="en-US" dirty="0">
                <a:latin typeface="Arial"/>
                <a:cs typeface="Arial"/>
              </a:rPr>
              <a:t> Es </a:t>
            </a:r>
            <a:r>
              <a:rPr lang="en-US" b="1" dirty="0" err="1">
                <a:latin typeface="Arial"/>
                <a:cs typeface="Arial"/>
              </a:rPr>
              <a:t>dinámica</a:t>
            </a:r>
            <a:r>
              <a:rPr lang="en-US" dirty="0">
                <a:latin typeface="Arial"/>
                <a:cs typeface="Arial"/>
              </a:rPr>
              <a:t>, </a:t>
            </a:r>
            <a:r>
              <a:rPr lang="en-US" dirty="0" err="1">
                <a:latin typeface="Arial"/>
                <a:cs typeface="Arial"/>
              </a:rPr>
              <a:t>acompaña</a:t>
            </a:r>
            <a:r>
              <a:rPr lang="en-US" dirty="0">
                <a:latin typeface="Arial"/>
                <a:cs typeface="Arial"/>
              </a:rPr>
              <a:t> al </a:t>
            </a:r>
            <a:r>
              <a:rPr lang="en-US" dirty="0" err="1">
                <a:latin typeface="Arial"/>
                <a:cs typeface="Arial"/>
              </a:rPr>
              <a:t>paciente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pPr>
              <a:buChar char="•"/>
            </a:pPr>
            <a:r>
              <a:rPr lang="en-US" dirty="0">
                <a:latin typeface="Arial"/>
                <a:cs typeface="Arial"/>
              </a:rPr>
              <a:t> OMS </a:t>
            </a:r>
            <a:r>
              <a:rPr lang="en-US" dirty="0" err="1">
                <a:latin typeface="Arial"/>
                <a:cs typeface="Arial"/>
              </a:rPr>
              <a:t>recomienda</a:t>
            </a:r>
            <a:r>
              <a:rPr lang="en-US" dirty="0">
                <a:latin typeface="Arial"/>
                <a:cs typeface="Arial"/>
              </a:rPr>
              <a:t> la </a:t>
            </a:r>
            <a:r>
              <a:rPr lang="en-US" dirty="0" err="1">
                <a:latin typeface="Arial"/>
                <a:cs typeface="Arial"/>
              </a:rPr>
              <a:t>desinfección</a:t>
            </a:r>
            <a:r>
              <a:rPr lang="en-US" dirty="0">
                <a:latin typeface="Arial"/>
                <a:cs typeface="Arial"/>
              </a:rPr>
              <a:t> al </a:t>
            </a:r>
            <a:r>
              <a:rPr lang="en-US" dirty="0" err="1">
                <a:latin typeface="Arial"/>
                <a:cs typeface="Arial"/>
              </a:rPr>
              <a:t>ingresar</a:t>
            </a:r>
            <a:r>
              <a:rPr lang="en-US" dirty="0">
                <a:latin typeface="Arial"/>
                <a:cs typeface="Arial"/>
              </a:rPr>
              <a:t> a la zona del </a:t>
            </a:r>
            <a:r>
              <a:rPr lang="en-US" dirty="0" err="1">
                <a:latin typeface="Arial"/>
                <a:cs typeface="Arial"/>
              </a:rPr>
              <a:t>paciente</a:t>
            </a:r>
            <a:r>
              <a:rPr lang="en-US" dirty="0">
                <a:latin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60758-7127-70C3-A604-8B825A02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Narrow"/>
                <a:cs typeface="Calibri Light"/>
              </a:rPr>
              <a:t>Punto de </a:t>
            </a:r>
            <a:r>
              <a:rPr lang="en-US" sz="3600" dirty="0" err="1">
                <a:solidFill>
                  <a:srgbClr val="FFFFFF"/>
                </a:solidFill>
                <a:latin typeface="Arial Narrow"/>
                <a:cs typeface="Calibri Light"/>
              </a:rPr>
              <a:t>atención</a:t>
            </a:r>
            <a:endParaRPr lang="en-US" sz="3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53D51C-8306-81DF-B5D6-AE27AA8F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solidFill>
                  <a:srgbClr val="FEFFFF"/>
                </a:solidFill>
                <a:latin typeface="Arial Narrow"/>
                <a:cs typeface="Calibri"/>
              </a:rPr>
              <a:t>Paciente</a:t>
            </a:r>
            <a:r>
              <a:rPr lang="en-US" sz="2200" dirty="0">
                <a:solidFill>
                  <a:srgbClr val="FEFFFF"/>
                </a:solidFill>
                <a:latin typeface="Arial Narrow"/>
                <a:cs typeface="Calibri"/>
              </a:rPr>
              <a:t> +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cs typeface="Calibri"/>
              </a:rPr>
              <a:t>profesional</a:t>
            </a:r>
            <a:r>
              <a:rPr lang="en-US" sz="2200" dirty="0">
                <a:solidFill>
                  <a:srgbClr val="FEFFFF"/>
                </a:solidFill>
                <a:latin typeface="Arial Narrow"/>
                <a:cs typeface="Calibri"/>
              </a:rPr>
              <a:t>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cs typeface="Calibri"/>
              </a:rPr>
              <a:t>sanitario</a:t>
            </a:r>
            <a:r>
              <a:rPr lang="en-US" sz="2200" dirty="0">
                <a:solidFill>
                  <a:srgbClr val="FEFFFF"/>
                </a:solidFill>
                <a:latin typeface="Arial Narrow"/>
                <a:cs typeface="Calibri"/>
              </a:rPr>
              <a:t> +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cs typeface="Calibri"/>
              </a:rPr>
              <a:t>atención</a:t>
            </a:r>
            <a:r>
              <a:rPr lang="en-US" sz="2200" dirty="0">
                <a:solidFill>
                  <a:srgbClr val="FEFFFF"/>
                </a:solidFill>
                <a:latin typeface="Arial Narrow"/>
                <a:cs typeface="Calibri"/>
              </a:rPr>
              <a:t>/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cs typeface="Calibri"/>
              </a:rPr>
              <a:t>tratamiento</a:t>
            </a:r>
            <a:endParaRPr lang="en-US" sz="2200">
              <a:solidFill>
                <a:srgbClr val="FEFFFF"/>
              </a:solidFill>
              <a:latin typeface="Arial Narrow"/>
              <a:cs typeface="Calibri"/>
            </a:endParaRPr>
          </a:p>
          <a:p>
            <a:r>
              <a:rPr lang="en-US" sz="2200" dirty="0">
                <a:solidFill>
                  <a:srgbClr val="FEFFFF"/>
                </a:solidFill>
                <a:latin typeface="Arial Narrow"/>
                <a:cs typeface="Calibri"/>
              </a:rPr>
              <a:t>Punto ideal de HDM</a:t>
            </a:r>
          </a:p>
          <a:p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Productos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en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el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punto de 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atención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: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accesible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sin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tener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que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dejar</a:t>
            </a:r>
            <a:r>
              <a:rPr lang="en-US" sz="2200" dirty="0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 la zona del </a:t>
            </a:r>
            <a:r>
              <a:rPr lang="en-US" sz="2200" dirty="0" err="1">
                <a:solidFill>
                  <a:srgbClr val="FEFFFF"/>
                </a:solidFill>
                <a:latin typeface="Arial Narrow"/>
                <a:ea typeface="+mn-lt"/>
                <a:cs typeface="+mn-lt"/>
              </a:rPr>
              <a:t>paciente</a:t>
            </a:r>
            <a:endParaRPr lang="en-US" sz="2200">
              <a:solidFill>
                <a:srgbClr val="FEFFFF"/>
              </a:solidFill>
              <a:latin typeface="Arial Narrow"/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6D4B39D-B269-10C3-4E39-BCEB670BB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268" y="792615"/>
            <a:ext cx="6539075" cy="49533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23"/>
    </mc:Choice>
    <mc:Fallback>
      <p:transition spd="slow" advTm="4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3BC49-F616-09DC-93FF-CE8CC9B9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latin typeface="Arial Narrow"/>
              </a:rPr>
              <a:t>Los 5 </a:t>
            </a:r>
            <a:r>
              <a:rPr lang="en-US" sz="5400" kern="1200" dirty="0" err="1">
                <a:latin typeface="Arial Narrow"/>
              </a:rPr>
              <a:t>momentos</a:t>
            </a:r>
            <a:r>
              <a:rPr lang="en-US" sz="5400" kern="1200" dirty="0">
                <a:latin typeface="Arial Narrow"/>
              </a:rPr>
              <a:t> de la HDM</a:t>
            </a: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0536526-4C7F-B920-2225-C792370B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8575" t="15078" r="23439" b="5654"/>
          <a:stretch/>
        </p:blipFill>
        <p:spPr>
          <a:xfrm>
            <a:off x="4984682" y="-3345"/>
            <a:ext cx="5825298" cy="68369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9"/>
    </mc:Choice>
    <mc:Fallback>
      <p:transition spd="slow" advTm="5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FA45783-4A45-F2E5-0280-969122A14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600245"/>
              </p:ext>
            </p:extLst>
          </p:nvPr>
        </p:nvGraphicFramePr>
        <p:xfrm>
          <a:off x="127000" y="884582"/>
          <a:ext cx="10905067" cy="5207373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5172341">
                  <a:extLst>
                    <a:ext uri="{9D8B030D-6E8A-4147-A177-3AD203B41FA5}">
                      <a16:colId xmlns:a16="http://schemas.microsoft.com/office/drawing/2014/main" val="1681133494"/>
                    </a:ext>
                  </a:extLst>
                </a:gridCol>
                <a:gridCol w="5732726">
                  <a:extLst>
                    <a:ext uri="{9D8B030D-6E8A-4147-A177-3AD203B41FA5}">
                      <a16:colId xmlns:a16="http://schemas.microsoft.com/office/drawing/2014/main" val="3870970621"/>
                    </a:ext>
                  </a:extLst>
                </a:gridCol>
              </a:tblGrid>
              <a:tr h="666059">
                <a:tc>
                  <a:txBody>
                    <a:bodyPr/>
                    <a:lstStyle/>
                    <a:p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Los 5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momentos</a:t>
                      </a:r>
                    </a:p>
                  </a:txBody>
                  <a:tcPr marL="97813" marR="139733" marT="27947" marB="20959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Ejemplos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2400" b="1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en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 UCIAMQ</a:t>
                      </a:r>
                    </a:p>
                  </a:txBody>
                  <a:tcPr marL="97813" marR="139733" marT="27947" marB="20959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147904"/>
                  </a:ext>
                </a:extLst>
              </a:tr>
              <a:tr h="1131835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1. Antes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contacto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con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el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</a:p>
                  </a:txBody>
                  <a:tcPr marL="97813" marR="139733" marT="27947" marB="20959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Puede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realizarse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al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ingreso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a la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habitación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aunque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preferentemente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se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realizará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inmediatamente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antes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contacto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con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el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</a:p>
                  </a:txBody>
                  <a:tcPr marL="97813" marR="139733" marT="27947" marB="2095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49107"/>
                  </a:ext>
                </a:extLst>
              </a:tr>
              <a:tr h="1131835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2. Antes de un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procedimiento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limpio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/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aséptico</a:t>
                      </a:r>
                    </a:p>
                  </a:txBody>
                  <a:tcPr marL="97813" marR="139733" marT="27947" marB="20959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Colocación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CVC,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realización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TQ,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pasaje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medicación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toma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muestra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para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laboratorio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manipulación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drenajes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/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bolsa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colectora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orina</a:t>
                      </a:r>
                    </a:p>
                  </a:txBody>
                  <a:tcPr marL="97813" marR="139733" marT="27947" marB="2095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94870"/>
                  </a:ext>
                </a:extLst>
              </a:tr>
              <a:tr h="852370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3.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Después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riesgo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exposición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a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fluidos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corporales</a:t>
                      </a:r>
                    </a:p>
                  </a:txBody>
                  <a:tcPr marL="97813" marR="139733" marT="27947" marB="20959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Evaluación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heridas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quirúrgicas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manipulación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drenajes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, TQ o TET</a:t>
                      </a:r>
                    </a:p>
                  </a:txBody>
                  <a:tcPr marL="97813" marR="139733" marT="27947" marB="2095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26709"/>
                  </a:ext>
                </a:extLst>
              </a:tr>
              <a:tr h="852370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4.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Después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contacto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con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el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</a:p>
                  </a:txBody>
                  <a:tcPr marL="97813" marR="139733" marT="27947" marB="20959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Luego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examen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físico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,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habiendo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tocado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al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(y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eventualmente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su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entorno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)</a:t>
                      </a:r>
                    </a:p>
                  </a:txBody>
                  <a:tcPr marL="97813" marR="139733" marT="27947" marB="2095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8195"/>
                  </a:ext>
                </a:extLst>
              </a:tr>
              <a:tr h="572904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5.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Después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contacto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con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el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entorno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</a:p>
                  </a:txBody>
                  <a:tcPr marL="97813" marR="139733" marT="27947" marB="209599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Luego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contacto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exclusivamente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con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el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entorno</a:t>
                      </a:r>
                      <a:r>
                        <a:rPr lang="en-US" sz="1800" cap="none" spc="0" dirty="0">
                          <a:solidFill>
                            <a:schemeClr val="tx1"/>
                          </a:solidFill>
                          <a:latin typeface="Arial Narrow"/>
                        </a:rPr>
                        <a:t> del </a:t>
                      </a:r>
                      <a:r>
                        <a:rPr lang="en-US" sz="1800" cap="none" spc="0" dirty="0" err="1">
                          <a:solidFill>
                            <a:schemeClr val="tx1"/>
                          </a:solidFill>
                          <a:latin typeface="Arial Narrow"/>
                        </a:rPr>
                        <a:t>paciente</a:t>
                      </a:r>
                    </a:p>
                  </a:txBody>
                  <a:tcPr marL="97813" marR="139733" marT="27947" marB="2095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205427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B8E7E65E-9BB1-0AFE-CBBC-034244A4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199" y="2685374"/>
            <a:ext cx="965201" cy="97925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92E1036-4532-4A6C-B6F8-222E64220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00" y="3743709"/>
            <a:ext cx="965200" cy="9453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4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6"/>
    </mc:Choice>
    <mc:Fallback>
      <p:transition spd="slow" advTm="5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16A6-9518-5984-0A10-53657985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/>
                <a:cs typeface="Calibri Light"/>
              </a:rPr>
              <a:t>Puntos </a:t>
            </a:r>
            <a:r>
              <a:rPr lang="en-US" dirty="0" err="1">
                <a:latin typeface="Arial Narrow"/>
                <a:cs typeface="Calibri Light"/>
              </a:rPr>
              <a:t>críticos</a:t>
            </a:r>
            <a:r>
              <a:rPr lang="en-US" dirty="0">
                <a:latin typeface="Arial Narrow"/>
                <a:cs typeface="Calibri Light"/>
              </a:rPr>
              <a:t>: se </a:t>
            </a:r>
            <a:r>
              <a:rPr lang="en-US" dirty="0" err="1">
                <a:latin typeface="Arial Narrow"/>
                <a:cs typeface="Calibri Light"/>
              </a:rPr>
              <a:t>asocian</a:t>
            </a:r>
            <a:r>
              <a:rPr lang="en-US" dirty="0">
                <a:latin typeface="Arial Narrow"/>
                <a:cs typeface="Calibri Light"/>
              </a:rPr>
              <a:t> con </a:t>
            </a:r>
            <a:r>
              <a:rPr lang="en-US" dirty="0" err="1">
                <a:latin typeface="Arial Narrow"/>
                <a:cs typeface="Calibri Light"/>
              </a:rPr>
              <a:t>riesgo</a:t>
            </a:r>
            <a:r>
              <a:rPr lang="en-US" dirty="0">
                <a:latin typeface="Arial Narrow"/>
                <a:cs typeface="Calibri Light"/>
              </a:rPr>
              <a:t> de </a:t>
            </a:r>
            <a:r>
              <a:rPr lang="en-US" dirty="0" err="1">
                <a:latin typeface="Arial Narrow"/>
                <a:cs typeface="Calibri Light"/>
              </a:rPr>
              <a:t>infección</a:t>
            </a:r>
            <a:r>
              <a:rPr lang="en-US" dirty="0">
                <a:latin typeface="Arial Narrow"/>
                <a:cs typeface="Calibri Light"/>
              </a:rPr>
              <a:t>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6813797-ACB4-4A58-6861-528AD380B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861" t="17920" r="8044" b="6195"/>
          <a:stretch/>
        </p:blipFill>
        <p:spPr>
          <a:xfrm>
            <a:off x="247650" y="2125091"/>
            <a:ext cx="4627324" cy="34522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767B2-6D0C-8971-4F44-D74072C52083}"/>
              </a:ext>
            </a:extLst>
          </p:cNvPr>
          <p:cNvSpPr txBox="1"/>
          <p:nvPr/>
        </p:nvSpPr>
        <p:spPr>
          <a:xfrm>
            <a:off x="4904463" y="2507509"/>
            <a:ext cx="6917558" cy="27484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b="1" dirty="0">
                <a:latin typeface="Arial Narrow"/>
                <a:ea typeface="+mn-lt"/>
                <a:cs typeface="+mn-lt"/>
              </a:rPr>
              <a:t>Puntos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críticos</a:t>
            </a:r>
            <a:r>
              <a:rPr lang="en-US" b="1" dirty="0">
                <a:latin typeface="Arial Narrow"/>
                <a:ea typeface="+mn-lt"/>
                <a:cs typeface="+mn-lt"/>
              </a:rPr>
              <a:t> con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riesgo</a:t>
            </a:r>
            <a:r>
              <a:rPr lang="en-US" b="1" dirty="0">
                <a:latin typeface="Arial Narrow"/>
                <a:ea typeface="+mn-lt"/>
                <a:cs typeface="+mn-lt"/>
              </a:rPr>
              <a:t>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infeccioso</a:t>
            </a:r>
            <a:r>
              <a:rPr lang="en-US" b="1" dirty="0">
                <a:latin typeface="Arial Narrow"/>
                <a:ea typeface="+mn-lt"/>
                <a:cs typeface="+mn-lt"/>
              </a:rPr>
              <a:t> para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el</a:t>
            </a:r>
            <a:r>
              <a:rPr lang="en-US" b="1" dirty="0">
                <a:latin typeface="Arial Narrow"/>
                <a:ea typeface="+mn-lt"/>
                <a:cs typeface="+mn-lt"/>
              </a:rPr>
              <a:t>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paciente</a:t>
            </a:r>
            <a:r>
              <a:rPr lang="en-US" dirty="0">
                <a:latin typeface="Arial Narrow"/>
                <a:ea typeface="+mn-lt"/>
                <a:cs typeface="+mn-lt"/>
              </a:rPr>
              <a:t>: Zonas del </a:t>
            </a:r>
            <a:r>
              <a:rPr lang="en-US" dirty="0" err="1">
                <a:latin typeface="Arial Narrow"/>
                <a:ea typeface="+mn-lt"/>
                <a:cs typeface="+mn-lt"/>
              </a:rPr>
              <a:t>cuerpo</a:t>
            </a:r>
            <a:r>
              <a:rPr lang="en-US" dirty="0">
                <a:latin typeface="Arial Narrow"/>
                <a:ea typeface="+mn-lt"/>
                <a:cs typeface="+mn-lt"/>
              </a:rPr>
              <a:t> o </a:t>
            </a:r>
            <a:r>
              <a:rPr lang="en-US" dirty="0" err="1">
                <a:latin typeface="Arial Narrow"/>
                <a:ea typeface="+mn-lt"/>
                <a:cs typeface="+mn-lt"/>
              </a:rPr>
              <a:t>dispositivos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médicos</a:t>
            </a:r>
            <a:r>
              <a:rPr lang="en-US" dirty="0">
                <a:latin typeface="Arial Narrow"/>
                <a:ea typeface="+mn-lt"/>
                <a:cs typeface="+mn-lt"/>
              </a:rPr>
              <a:t> que </a:t>
            </a:r>
            <a:r>
              <a:rPr lang="en-US" dirty="0" err="1">
                <a:latin typeface="Arial Narrow"/>
                <a:ea typeface="+mn-lt"/>
                <a:cs typeface="+mn-lt"/>
              </a:rPr>
              <a:t>han</a:t>
            </a:r>
            <a:r>
              <a:rPr lang="en-US" dirty="0">
                <a:latin typeface="Arial Narrow"/>
                <a:ea typeface="+mn-lt"/>
                <a:cs typeface="+mn-lt"/>
              </a:rPr>
              <a:t> de </a:t>
            </a:r>
            <a:r>
              <a:rPr lang="en-US" dirty="0" err="1">
                <a:latin typeface="Arial Narrow"/>
                <a:ea typeface="+mn-lt"/>
                <a:cs typeface="+mn-lt"/>
              </a:rPr>
              <a:t>protegerse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frente</a:t>
            </a:r>
            <a:r>
              <a:rPr lang="en-US" dirty="0">
                <a:latin typeface="Arial Narrow"/>
                <a:ea typeface="+mn-lt"/>
                <a:cs typeface="+mn-lt"/>
              </a:rPr>
              <a:t> a </a:t>
            </a:r>
            <a:r>
              <a:rPr lang="en-US" dirty="0" err="1">
                <a:latin typeface="Arial Narrow"/>
                <a:ea typeface="+mn-lt"/>
                <a:cs typeface="+mn-lt"/>
              </a:rPr>
              <a:t>gérmenes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patógenos</a:t>
            </a:r>
            <a:endParaRPr lang="en-US" dirty="0" err="1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Arial Narrow"/>
              <a:ea typeface="+mn-lt"/>
              <a:cs typeface="+mn-lt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b="1" dirty="0">
                <a:latin typeface="Arial Narrow"/>
                <a:ea typeface="+mn-lt"/>
                <a:cs typeface="+mn-lt"/>
              </a:rPr>
              <a:t>Puntos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críticos</a:t>
            </a:r>
            <a:r>
              <a:rPr lang="en-US" b="1" dirty="0">
                <a:latin typeface="Arial Narrow"/>
                <a:ea typeface="+mn-lt"/>
                <a:cs typeface="+mn-lt"/>
              </a:rPr>
              <a:t> con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riesgo</a:t>
            </a:r>
            <a:r>
              <a:rPr lang="en-US" b="1" dirty="0">
                <a:latin typeface="Arial Narrow"/>
                <a:ea typeface="+mn-lt"/>
                <a:cs typeface="+mn-lt"/>
              </a:rPr>
              <a:t> de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exposición</a:t>
            </a:r>
            <a:r>
              <a:rPr lang="en-US" b="1" dirty="0">
                <a:latin typeface="Arial Narrow"/>
                <a:ea typeface="+mn-lt"/>
                <a:cs typeface="+mn-lt"/>
              </a:rPr>
              <a:t> a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fluidos</a:t>
            </a:r>
            <a:r>
              <a:rPr lang="en-US" b="1" dirty="0">
                <a:latin typeface="Arial Narrow"/>
                <a:ea typeface="+mn-lt"/>
                <a:cs typeface="+mn-lt"/>
              </a:rPr>
              <a:t> </a:t>
            </a:r>
            <a:r>
              <a:rPr lang="en-US" b="1" dirty="0" err="1">
                <a:latin typeface="Arial Narrow"/>
                <a:ea typeface="+mn-lt"/>
                <a:cs typeface="+mn-lt"/>
              </a:rPr>
              <a:t>corporales</a:t>
            </a:r>
            <a:r>
              <a:rPr lang="en-US" dirty="0">
                <a:latin typeface="Arial Narrow"/>
                <a:ea typeface="+mn-lt"/>
                <a:cs typeface="+mn-lt"/>
              </a:rPr>
              <a:t>: Zonas del </a:t>
            </a:r>
            <a:r>
              <a:rPr lang="en-US" dirty="0" err="1">
                <a:latin typeface="Arial Narrow"/>
                <a:ea typeface="+mn-lt"/>
                <a:cs typeface="+mn-lt"/>
              </a:rPr>
              <a:t>cuerpo</a:t>
            </a:r>
            <a:r>
              <a:rPr lang="en-US" dirty="0">
                <a:latin typeface="Arial Narrow"/>
                <a:ea typeface="+mn-lt"/>
                <a:cs typeface="+mn-lt"/>
              </a:rPr>
              <a:t> o </a:t>
            </a:r>
            <a:r>
              <a:rPr lang="en-US" dirty="0" err="1">
                <a:latin typeface="Arial Narrow"/>
                <a:ea typeface="+mn-lt"/>
                <a:cs typeface="+mn-lt"/>
              </a:rPr>
              <a:t>dispositivos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médicos</a:t>
            </a:r>
            <a:r>
              <a:rPr lang="en-US" dirty="0">
                <a:latin typeface="Arial Narrow"/>
                <a:ea typeface="+mn-lt"/>
                <a:cs typeface="+mn-lt"/>
              </a:rPr>
              <a:t> con </a:t>
            </a:r>
            <a:r>
              <a:rPr lang="en-US" dirty="0" err="1">
                <a:latin typeface="Arial Narrow"/>
                <a:ea typeface="+mn-lt"/>
                <a:cs typeface="+mn-lt"/>
              </a:rPr>
              <a:t>riesgo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potencial</a:t>
            </a:r>
            <a:r>
              <a:rPr lang="en-US" dirty="0">
                <a:latin typeface="Arial Narrow"/>
                <a:ea typeface="+mn-lt"/>
                <a:cs typeface="+mn-lt"/>
              </a:rPr>
              <a:t> de que la mano </a:t>
            </a:r>
            <a:r>
              <a:rPr lang="en-US" dirty="0" err="1">
                <a:latin typeface="Arial Narrow"/>
                <a:ea typeface="+mn-lt"/>
                <a:cs typeface="+mn-lt"/>
              </a:rPr>
              <a:t>sufra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una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exposición</a:t>
            </a:r>
            <a:r>
              <a:rPr lang="en-US" dirty="0">
                <a:latin typeface="Arial Narrow"/>
                <a:ea typeface="+mn-lt"/>
                <a:cs typeface="+mn-lt"/>
              </a:rPr>
              <a:t> a </a:t>
            </a:r>
            <a:r>
              <a:rPr lang="en-US" dirty="0" err="1">
                <a:latin typeface="Arial Narrow"/>
                <a:ea typeface="+mn-lt"/>
                <a:cs typeface="+mn-lt"/>
              </a:rPr>
              <a:t>fluidos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corporales</a:t>
            </a:r>
            <a:r>
              <a:rPr lang="en-US" dirty="0">
                <a:latin typeface="Arial Narrow"/>
                <a:ea typeface="+mn-lt"/>
                <a:cs typeface="+mn-lt"/>
              </a:rPr>
              <a:t> y </a:t>
            </a:r>
            <a:r>
              <a:rPr lang="en-US" dirty="0" err="1">
                <a:latin typeface="Arial Narrow"/>
                <a:ea typeface="+mn-lt"/>
                <a:cs typeface="+mn-lt"/>
              </a:rPr>
              <a:t>patógenos</a:t>
            </a:r>
            <a:r>
              <a:rPr lang="en-US" dirty="0">
                <a:latin typeface="Arial Narrow"/>
                <a:ea typeface="+mn-lt"/>
                <a:cs typeface="+mn-lt"/>
              </a:rPr>
              <a:t> </a:t>
            </a:r>
            <a:r>
              <a:rPr lang="en-US" dirty="0" err="1">
                <a:latin typeface="Arial Narrow"/>
                <a:ea typeface="+mn-lt"/>
                <a:cs typeface="+mn-lt"/>
              </a:rPr>
              <a:t>hemo-transmisibles</a:t>
            </a:r>
            <a:endParaRPr lang="en-US" err="1">
              <a:latin typeface="Arial Narrow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Arial Narrow"/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83"/>
    </mc:Choice>
    <mc:Fallback>
      <p:transition spd="slow" advTm="4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0C443-A3D4-A399-481B-F90DDCD9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690" y="635383"/>
            <a:ext cx="6039435" cy="2344840"/>
          </a:xfrm>
        </p:spPr>
        <p:txBody>
          <a:bodyPr anchor="b">
            <a:normAutofit/>
          </a:bodyPr>
          <a:lstStyle/>
          <a:p>
            <a:r>
              <a:rPr lang="en-US" sz="5600">
                <a:cs typeface="Calibri Light"/>
              </a:rPr>
              <a:t>Procedimiento limpio/aséptico</a:t>
            </a:r>
          </a:p>
        </p:txBody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43047A9C-BF28-BE21-6DFC-B662D8A49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50" y="2848835"/>
            <a:ext cx="3217333" cy="3217333"/>
          </a:xfrm>
          <a:prstGeom prst="rect">
            <a:avLst/>
          </a:prstGeom>
        </p:spPr>
      </p:pic>
      <p:sp>
        <p:nvSpPr>
          <p:cNvPr id="2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9640" y="1554355"/>
            <a:ext cx="171514" cy="171514"/>
          </a:xfrm>
          <a:custGeom>
            <a:avLst/>
            <a:gdLst>
              <a:gd name="connsiteX0" fmla="*/ 159873 w 171514"/>
              <a:gd name="connsiteY0" fmla="*/ 74116 h 171514"/>
              <a:gd name="connsiteX1" fmla="*/ 97398 w 171514"/>
              <a:gd name="connsiteY1" fmla="*/ 74116 h 171514"/>
              <a:gd name="connsiteX2" fmla="*/ 97398 w 171514"/>
              <a:gd name="connsiteY2" fmla="*/ 11641 h 171514"/>
              <a:gd name="connsiteX3" fmla="*/ 85757 w 171514"/>
              <a:gd name="connsiteY3" fmla="*/ 0 h 171514"/>
              <a:gd name="connsiteX4" fmla="*/ 74116 w 171514"/>
              <a:gd name="connsiteY4" fmla="*/ 11641 h 171514"/>
              <a:gd name="connsiteX5" fmla="*/ 74116 w 171514"/>
              <a:gd name="connsiteY5" fmla="*/ 74116 h 171514"/>
              <a:gd name="connsiteX6" fmla="*/ 11641 w 171514"/>
              <a:gd name="connsiteY6" fmla="*/ 74116 h 171514"/>
              <a:gd name="connsiteX7" fmla="*/ 0 w 171514"/>
              <a:gd name="connsiteY7" fmla="*/ 85757 h 171514"/>
              <a:gd name="connsiteX8" fmla="*/ 11641 w 171514"/>
              <a:gd name="connsiteY8" fmla="*/ 97398 h 171514"/>
              <a:gd name="connsiteX9" fmla="*/ 74116 w 171514"/>
              <a:gd name="connsiteY9" fmla="*/ 97398 h 171514"/>
              <a:gd name="connsiteX10" fmla="*/ 74116 w 171514"/>
              <a:gd name="connsiteY10" fmla="*/ 159873 h 171514"/>
              <a:gd name="connsiteX11" fmla="*/ 85757 w 171514"/>
              <a:gd name="connsiteY11" fmla="*/ 171514 h 171514"/>
              <a:gd name="connsiteX12" fmla="*/ 97398 w 171514"/>
              <a:gd name="connsiteY12" fmla="*/ 159873 h 171514"/>
              <a:gd name="connsiteX13" fmla="*/ 97398 w 171514"/>
              <a:gd name="connsiteY13" fmla="*/ 97398 h 171514"/>
              <a:gd name="connsiteX14" fmla="*/ 159873 w 171514"/>
              <a:gd name="connsiteY14" fmla="*/ 97398 h 171514"/>
              <a:gd name="connsiteX15" fmla="*/ 171514 w 171514"/>
              <a:gd name="connsiteY15" fmla="*/ 85757 h 171514"/>
              <a:gd name="connsiteX16" fmla="*/ 159873 w 171514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4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7" y="171514"/>
                </a:cubicBezTo>
                <a:cubicBezTo>
                  <a:pt x="92186" y="171514"/>
                  <a:pt x="97398" y="166302"/>
                  <a:pt x="97398" y="159873"/>
                </a:cubicBezTo>
                <a:lnTo>
                  <a:pt x="97398" y="97398"/>
                </a:lnTo>
                <a:lnTo>
                  <a:pt x="159873" y="97398"/>
                </a:lnTo>
                <a:cubicBezTo>
                  <a:pt x="166302" y="97398"/>
                  <a:pt x="171514" y="92186"/>
                  <a:pt x="171514" y="85757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221" y="1837208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2095" y="2208380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E4411-D7ED-6BB7-94A2-9FD642B0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690" y="3429000"/>
            <a:ext cx="5366041" cy="280911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pPr algn="just"/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Cualquier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actividad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asistencia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que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entraña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un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contacto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directo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o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indirecto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con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mucosas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piel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no intacta o un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dispositivo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médico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invasivo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. Durante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este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procedimiento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no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debe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transmitirse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ningún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 germen</a:t>
            </a:r>
            <a:endParaRPr lang="en-US" sz="2000" dirty="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C01F3-A0A6-C3C0-88D8-5BB98CA31CC1}"/>
              </a:ext>
            </a:extLst>
          </p:cNvPr>
          <p:cNvSpPr txBox="1"/>
          <p:nvPr/>
        </p:nvSpPr>
        <p:spPr>
          <a:xfrm>
            <a:off x="7573925" y="6384851"/>
            <a:ext cx="556437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i="1" dirty="0">
                <a:ea typeface="+mn-lt"/>
                <a:cs typeface="+mn-lt"/>
              </a:rPr>
              <a:t>Manual </a:t>
            </a:r>
            <a:r>
              <a:rPr lang="en-US" sz="900" i="1" dirty="0" err="1">
                <a:ea typeface="+mn-lt"/>
                <a:cs typeface="+mn-lt"/>
              </a:rPr>
              <a:t>técnico</a:t>
            </a:r>
            <a:r>
              <a:rPr lang="en-US" sz="900" i="1" dirty="0">
                <a:ea typeface="+mn-lt"/>
                <a:cs typeface="+mn-lt"/>
              </a:rPr>
              <a:t> de </a:t>
            </a:r>
            <a:r>
              <a:rPr lang="en-US" sz="900" i="1" dirty="0" err="1">
                <a:ea typeface="+mn-lt"/>
                <a:cs typeface="+mn-lt"/>
              </a:rPr>
              <a:t>referencia</a:t>
            </a:r>
            <a:r>
              <a:rPr lang="en-US" sz="900" i="1" dirty="0">
                <a:ea typeface="+mn-lt"/>
                <a:cs typeface="+mn-lt"/>
              </a:rPr>
              <a:t> para la </a:t>
            </a:r>
            <a:r>
              <a:rPr lang="en-US" sz="900" i="1" dirty="0" err="1">
                <a:ea typeface="+mn-lt"/>
                <a:cs typeface="+mn-lt"/>
              </a:rPr>
              <a:t>higiene</a:t>
            </a:r>
            <a:r>
              <a:rPr lang="en-US" sz="900" i="1" dirty="0">
                <a:ea typeface="+mn-lt"/>
                <a:cs typeface="+mn-lt"/>
              </a:rPr>
              <a:t> de las manos OMS. 2009</a:t>
            </a:r>
            <a:endParaRPr lang="en-US" sz="900" i="1"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2"/>
    </mc:Choice>
    <mc:Fallback>
      <p:transition spd="slow" advTm="2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1087</Words>
  <Application>Microsoft Office PowerPoint</Application>
  <PresentationFormat>Panorámica</PresentationFormat>
  <Paragraphs>72</Paragraphs>
  <Slides>14</Slides>
  <Notes>2</Notes>
  <HiddenSlides>1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Arial,Sans-Serif</vt:lpstr>
      <vt:lpstr>Calibri</vt:lpstr>
      <vt:lpstr>Calibri Light</vt:lpstr>
      <vt:lpstr>Franklin Gothic</vt:lpstr>
      <vt:lpstr>office theme</vt:lpstr>
      <vt:lpstr>Entrenamiento HDM</vt:lpstr>
      <vt:lpstr>Higiene de manos </vt:lpstr>
      <vt:lpstr>LA ZONA DEL PACIENTE</vt:lpstr>
      <vt:lpstr>ZONA DEL PACIENTE</vt:lpstr>
      <vt:lpstr>Punto de atención</vt:lpstr>
      <vt:lpstr>Los 5 momentos de la HDM</vt:lpstr>
      <vt:lpstr>Presentación de PowerPoint</vt:lpstr>
      <vt:lpstr>Puntos críticos: se asocian con riesgo de infección </vt:lpstr>
      <vt:lpstr>Procedimiento limpio/aséptico</vt:lpstr>
      <vt:lpstr>Se produce una indicación para la HDM siempre que las manos:</vt:lpstr>
      <vt:lpstr>Uso adecuado de guantes </vt:lpstr>
      <vt:lpstr>Indicaciones del uso de guantes</vt:lpstr>
      <vt:lpstr>Uso de guantes y necesidad de higiene de manos:</vt:lpstr>
      <vt:lpstr>Conclusiones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Cornistein Wanda</dc:creator>
  <cp:lastModifiedBy>Cornistein Wanda</cp:lastModifiedBy>
  <cp:revision>37</cp:revision>
  <dcterms:created xsi:type="dcterms:W3CDTF">2023-03-07T10:49:09Z</dcterms:created>
  <dcterms:modified xsi:type="dcterms:W3CDTF">2023-05-24T18:56:40Z</dcterms:modified>
</cp:coreProperties>
</file>